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49" autoAdjust="0"/>
    <p:restoredTop sz="96433" autoAdjust="0"/>
  </p:normalViewPr>
  <p:slideViewPr>
    <p:cSldViewPr snapToGrid="0" snapToObjects="1" showGuides="1">
      <p:cViewPr varScale="1">
        <p:scale>
          <a:sx n="23" d="100"/>
          <a:sy n="23" d="100"/>
        </p:scale>
        <p:origin x="2022" y="60"/>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3352" y="208"/>
      </p:cViewPr>
      <p:guideLst>
        <p:guide orient="horz" pos="2880"/>
        <p:guide pos="2160"/>
      </p:guideLst>
    </p:cSldViewPr>
  </p:notesViewPr>
  <p:gridSpacing cx="1828800" cy="18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tin\Desktop\bariatric%20project\Tables%20for%20post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baseline="0">
                <a:solidFill>
                  <a:schemeClr val="tx1"/>
                </a:solidFill>
                <a:latin typeface="+mn-lt"/>
                <a:ea typeface="+mn-ea"/>
                <a:cs typeface="+mn-cs"/>
              </a:defRPr>
            </a:pPr>
            <a:r>
              <a:rPr lang="en-US" sz="4000" b="1">
                <a:solidFill>
                  <a:schemeClr val="tx1"/>
                </a:solidFill>
              </a:rPr>
              <a:t>Drugs Used By Patients With a History of Illicit Drug Abuse</a:t>
            </a:r>
          </a:p>
        </c:rich>
      </c:tx>
      <c:layout>
        <c:manualLayout>
          <c:xMode val="edge"/>
          <c:yMode val="edge"/>
          <c:x val="0.11204246863371914"/>
          <c:y val="1.6957397184353098E-2"/>
        </c:manualLayout>
      </c:layout>
      <c:overlay val="0"/>
      <c:spPr>
        <a:noFill/>
        <a:ln>
          <a:noFill/>
        </a:ln>
        <a:effectLst/>
      </c:spPr>
      <c:txPr>
        <a:bodyPr rot="0" spcFirstLastPara="1" vertOverflow="ellipsis" vert="horz" wrap="square" anchor="ctr" anchorCtr="1"/>
        <a:lstStyle/>
        <a:p>
          <a:pPr>
            <a:defRPr sz="40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6043341360080277"/>
          <c:y val="0.17259498967796133"/>
          <c:w val="0.62969199727695047"/>
          <c:h val="0.62357096747456175"/>
        </c:manualLayout>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tx2"/>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male!$U$14:$AC$14</c:f>
              <c:strCache>
                <c:ptCount val="9"/>
                <c:pt idx="0">
                  <c:v>Methamphetamine</c:v>
                </c:pt>
                <c:pt idx="1">
                  <c:v>Marijuana</c:v>
                </c:pt>
                <c:pt idx="2">
                  <c:v>Meth, Marijuana, and Cocaine</c:v>
                </c:pt>
                <c:pt idx="3">
                  <c:v>Cocaine</c:v>
                </c:pt>
                <c:pt idx="4">
                  <c:v>Heroin</c:v>
                </c:pt>
                <c:pt idx="5">
                  <c:v>Meth and Marijuana</c:v>
                </c:pt>
                <c:pt idx="6">
                  <c:v>Cocaine, Marijuana, and Heroin</c:v>
                </c:pt>
                <c:pt idx="7">
                  <c:v>Marijuana and Heroin</c:v>
                </c:pt>
                <c:pt idx="8">
                  <c:v>Unspecified IV Drug</c:v>
                </c:pt>
              </c:strCache>
            </c:strRef>
          </c:cat>
          <c:val>
            <c:numRef>
              <c:f>male!$U$15:$AC$15</c:f>
              <c:numCache>
                <c:formatCode>General</c:formatCode>
                <c:ptCount val="9"/>
                <c:pt idx="0">
                  <c:v>6</c:v>
                </c:pt>
                <c:pt idx="1">
                  <c:v>6</c:v>
                </c:pt>
                <c:pt idx="2">
                  <c:v>4</c:v>
                </c:pt>
                <c:pt idx="3">
                  <c:v>3</c:v>
                </c:pt>
                <c:pt idx="4">
                  <c:v>1</c:v>
                </c:pt>
                <c:pt idx="5">
                  <c:v>1</c:v>
                </c:pt>
                <c:pt idx="6">
                  <c:v>1</c:v>
                </c:pt>
                <c:pt idx="7">
                  <c:v>1</c:v>
                </c:pt>
                <c:pt idx="8">
                  <c:v>1</c:v>
                </c:pt>
              </c:numCache>
            </c:numRef>
          </c:val>
        </c:ser>
        <c:dLbls>
          <c:dLblPos val="inEnd"/>
          <c:showLegendKey val="0"/>
          <c:showVal val="0"/>
          <c:showCatName val="0"/>
          <c:showSerName val="0"/>
          <c:showPercent val="1"/>
          <c:showBubbleSize val="0"/>
          <c:showLeaderLines val="0"/>
        </c:dLbls>
        <c:firstSliceAng val="0"/>
      </c:pieChart>
      <c:spPr>
        <a:noFill/>
        <a:ln>
          <a:noFill/>
        </a:ln>
        <a:effectLst/>
      </c:spPr>
    </c:plotArea>
    <c:legend>
      <c:legendPos val="b"/>
      <c:layout>
        <c:manualLayout>
          <c:xMode val="edge"/>
          <c:yMode val="edge"/>
          <c:x val="0"/>
          <c:y val="0.7841636509375991"/>
          <c:w val="0.99994785244081252"/>
          <c:h val="0.21583634906240087"/>
        </c:manualLayout>
      </c:layout>
      <c:overlay val="0"/>
      <c:spPr>
        <a:noFill/>
        <a:ln>
          <a:noFill/>
        </a:ln>
        <a:effectLst/>
      </c:spPr>
      <c:txPr>
        <a:bodyPr rot="0" spcFirstLastPara="1" vertOverflow="ellipsis" vert="horz" wrap="square" anchor="ctr" anchorCtr="1"/>
        <a:lstStyle/>
        <a:p>
          <a:pPr>
            <a:defRPr sz="2600" b="1"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vmlDrawing" Target="../drawings/vmlDrawing1.vml"/><Relationship Id="rId7" Type="http://schemas.openxmlformats.org/officeDocument/2006/relationships/oleObject" Target="../embeddings/oleObject3.bin"/><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NULL"/><Relationship Id="rId9" Type="http://schemas.openxmlformats.org/officeDocument/2006/relationships/hyperlink" Target="http://www.facebook.com/pages/PosterPresentationscom/217914411419?v=app_4949752878&amp;ref=ts"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vmlDrawing" Target="../drawings/vmlDrawing2.vml"/><Relationship Id="rId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NULL"/><Relationship Id="rId4" Type="http://schemas.openxmlformats.org/officeDocument/2006/relationships/oleObject" Target="../embeddings/oleObject5.bin"/><Relationship Id="rId9" Type="http://schemas.openxmlformats.org/officeDocument/2006/relationships/oleObject" Target="../embeddings/oleObject8.bin"/></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vmlDrawing" Target="../drawings/vmlDrawing3.vml"/><Relationship Id="rId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oleObject" Target="../embeddings/oleObject10.bin"/><Relationship Id="rId5" Type="http://schemas.openxmlformats.org/officeDocument/2006/relationships/image" Target="NULL"/><Relationship Id="rId4" Type="http://schemas.openxmlformats.org/officeDocument/2006/relationships/oleObject" Target="../embeddings/oleObject9.bin"/><Relationship Id="rId9" Type="http://schemas.openxmlformats.org/officeDocument/2006/relationships/oleObject" Target="../embeddings/oleObject1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922338"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7692"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22253046"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32918400"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4"/>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4"/>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4"/>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4"/>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708" name="Image" r:id="rId5" imgW="1828440" imgH="1117440" progId="Photoshop.Image.13">
                      <p:embed/>
                    </p:oleObj>
                  </mc:Choice>
                  <mc:Fallback>
                    <p:oleObj name="Image" r:id="rId5" imgW="1828440" imgH="1117440" progId="Photoshop.Image.13">
                      <p:embed/>
                      <p:pic>
                        <p:nvPicPr>
                          <p:cNvPr id="0" name=""/>
                          <p:cNvPicPr/>
                          <p:nvPr/>
                        </p:nvPicPr>
                        <p:blipFill>
                          <a:blip r:embed="rId4"/>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709" name="Image" r:id="rId6" imgW="1828440" imgH="1117440" progId="Photoshop.Image.13">
                      <p:embed/>
                    </p:oleObj>
                  </mc:Choice>
                  <mc:Fallback>
                    <p:oleObj name="Image" r:id="rId6" imgW="1828440" imgH="1117440" progId="Photoshop.Image.13">
                      <p:embed/>
                      <p:pic>
                        <p:nvPicPr>
                          <p:cNvPr id="0" name=""/>
                          <p:cNvPicPr/>
                          <p:nvPr/>
                        </p:nvPicPr>
                        <p:blipFill>
                          <a:blip r:embed="rId4"/>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710" name="Image" r:id="rId7" imgW="4571280" imgH="1688760" progId="Photoshop.Image.13">
                    <p:embed/>
                  </p:oleObj>
                </mc:Choice>
                <mc:Fallback>
                  <p:oleObj name="Image" r:id="rId7" imgW="4571280" imgH="1688760" progId="Photoshop.Image.13">
                    <p:embed/>
                    <p:pic>
                      <p:nvPicPr>
                        <p:cNvPr id="0" name=""/>
                        <p:cNvPicPr/>
                        <p:nvPr/>
                      </p:nvPicPr>
                      <p:blipFill>
                        <a:blip r:embed="rId4"/>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711" name="Image" r:id="rId8" imgW="1574280" imgH="1053720" progId="Photoshop.Image.13">
                    <p:embed/>
                  </p:oleObj>
                </mc:Choice>
                <mc:Fallback>
                  <p:oleObj name="Image" r:id="rId8" imgW="1574280" imgH="1053720" progId="Photoshop.Image.13">
                    <p:embed/>
                    <p:pic>
                      <p:nvPicPr>
                        <p:cNvPr id="0" name=""/>
                        <p:cNvPicPr/>
                        <p:nvPr/>
                      </p:nvPicPr>
                      <p:blipFill>
                        <a:blip r:embed="rId4"/>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9"/>
              </p:cNvPr>
              <p:cNvPicPr>
                <a:picLocks noChangeAspect="1" noChangeArrowheads="1"/>
              </p:cNvPicPr>
              <p:nvPr userDrawn="1"/>
            </p:nvPicPr>
            <p:blipFill>
              <a:blip r:embed="rId4"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15154504"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29386670"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732"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5"/>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733" name="Image" r:id="rId6" imgW="1574280" imgH="1053720" progId="Photoshop.Image.13">
                    <p:embed/>
                  </p:oleObj>
                </mc:Choice>
                <mc:Fallback>
                  <p:oleObj name="Image" r:id="rId6" imgW="1574280" imgH="1053720" progId="Photoshop.Image.13">
                    <p:embed/>
                    <p:pic>
                      <p:nvPicPr>
                        <p:cNvPr id="0" name=""/>
                        <p:cNvPicPr/>
                        <p:nvPr/>
                      </p:nvPicPr>
                      <p:blipFill>
                        <a:blip r:embed="rId5"/>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7"/>
              </p:cNvPr>
              <p:cNvPicPr>
                <a:picLocks noChangeAspect="1" noChangeArrowheads="1"/>
              </p:cNvPicPr>
              <p:nvPr userDrawn="1"/>
            </p:nvPicPr>
            <p:blipFill>
              <a:blip r:embed="rId5"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5"/>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5"/>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5"/>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5"/>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734" name="Image" r:id="rId8" imgW="1828440" imgH="1117440" progId="Photoshop.Image.13">
                      <p:embed/>
                    </p:oleObj>
                  </mc:Choice>
                  <mc:Fallback>
                    <p:oleObj name="Image" r:id="rId8" imgW="1828440" imgH="1117440" progId="Photoshop.Image.13">
                      <p:embed/>
                      <p:pic>
                        <p:nvPicPr>
                          <p:cNvPr id="0" name=""/>
                          <p:cNvPicPr/>
                          <p:nvPr/>
                        </p:nvPicPr>
                        <p:blipFill>
                          <a:blip r:embed="rId5"/>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735" name="Image" r:id="rId9" imgW="1828440" imgH="1117440" progId="Photoshop.Image.13">
                      <p:embed/>
                    </p:oleObj>
                  </mc:Choice>
                  <mc:Fallback>
                    <p:oleObj name="Image" r:id="rId9" imgW="1828440" imgH="1117440" progId="Photoshop.Image.13">
                      <p:embed/>
                      <p:pic>
                        <p:nvPicPr>
                          <p:cNvPr id="0" name=""/>
                          <p:cNvPicPr/>
                          <p:nvPr/>
                        </p:nvPicPr>
                        <p:blipFill>
                          <a:blip r:embed="rId5"/>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40"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21" name="Rounded Rectangle 20"/>
          <p:cNvSpPr/>
          <p:nvPr userDrawn="1"/>
        </p:nvSpPr>
        <p:spPr>
          <a:xfrm>
            <a:off x="922338"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32918400"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3194" y="5267325"/>
            <a:ext cx="20724813"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756"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5"/>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757" name="Image" r:id="rId6" imgW="1574280" imgH="1053720" progId="Photoshop.Image.13">
                    <p:embed/>
                  </p:oleObj>
                </mc:Choice>
                <mc:Fallback>
                  <p:oleObj name="Image" r:id="rId6" imgW="1574280" imgH="1053720" progId="Photoshop.Image.13">
                    <p:embed/>
                    <p:pic>
                      <p:nvPicPr>
                        <p:cNvPr id="0" name=""/>
                        <p:cNvPicPr/>
                        <p:nvPr/>
                      </p:nvPicPr>
                      <p:blipFill>
                        <a:blip r:embed="rId5"/>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7"/>
              </p:cNvPr>
              <p:cNvPicPr>
                <a:picLocks noChangeAspect="1" noChangeArrowheads="1"/>
              </p:cNvPicPr>
              <p:nvPr userDrawn="1"/>
            </p:nvPicPr>
            <p:blipFill>
              <a:blip r:embed="rId5"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5"/>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5"/>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5"/>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5"/>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758" name="Image" r:id="rId8" imgW="1828440" imgH="1117440" progId="Photoshop.Image.13">
                      <p:embed/>
                    </p:oleObj>
                  </mc:Choice>
                  <mc:Fallback>
                    <p:oleObj name="Image" r:id="rId8" imgW="1828440" imgH="1117440" progId="Photoshop.Image.13">
                      <p:embed/>
                      <p:pic>
                        <p:nvPicPr>
                          <p:cNvPr id="0" name=""/>
                          <p:cNvPicPr/>
                          <p:nvPr/>
                        </p:nvPicPr>
                        <p:blipFill>
                          <a:blip r:embed="rId5"/>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759" name="Image" r:id="rId9" imgW="1828440" imgH="1117440" progId="Photoshop.Image.13">
                      <p:embed/>
                    </p:oleObj>
                  </mc:Choice>
                  <mc:Fallback>
                    <p:oleObj name="Image" r:id="rId9" imgW="1828440" imgH="1117440" progId="Photoshop.Image.13">
                      <p:embed/>
                      <p:pic>
                        <p:nvPicPr>
                          <p:cNvPr id="0" name=""/>
                          <p:cNvPicPr/>
                          <p:nvPr/>
                        </p:nvPicPr>
                        <p:blipFill>
                          <a:blip r:embed="rId5"/>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38"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Text Placeholder 468"/>
          <p:cNvSpPr>
            <a:spLocks noGrp="1"/>
          </p:cNvSpPr>
          <p:nvPr>
            <p:ph type="body" sz="quarter" idx="11"/>
          </p:nvPr>
        </p:nvSpPr>
        <p:spPr>
          <a:xfrm>
            <a:off x="922340" y="5228189"/>
            <a:ext cx="10048875" cy="861766"/>
          </a:xfrm>
        </p:spPr>
        <p:txBody>
          <a:bodyPr/>
          <a:lstStyle/>
          <a:p>
            <a:r>
              <a:rPr lang="en-US" sz="4400" dirty="0" smtClean="0"/>
              <a:t>Introduction</a:t>
            </a:r>
            <a:endParaRPr lang="en-US" sz="4400" dirty="0"/>
          </a:p>
        </p:txBody>
      </p:sp>
      <p:sp>
        <p:nvSpPr>
          <p:cNvPr id="62" name="Text Placeholder 464"/>
          <p:cNvSpPr>
            <a:spLocks noGrp="1"/>
          </p:cNvSpPr>
          <p:nvPr>
            <p:ph type="body" sz="quarter" idx="150"/>
          </p:nvPr>
        </p:nvSpPr>
        <p:spPr>
          <a:xfrm>
            <a:off x="5636555" y="3679042"/>
            <a:ext cx="31998968" cy="1067155"/>
          </a:xfrm>
        </p:spPr>
        <p:txBody>
          <a:bodyPr/>
          <a:lstStyle/>
          <a:p>
            <a:r>
              <a:rPr lang="en-US" dirty="0" smtClean="0"/>
              <a:t>University of California Davis School of Medicine</a:t>
            </a:r>
            <a:endParaRPr lang="en-US" dirty="0"/>
          </a:p>
        </p:txBody>
      </p:sp>
      <p:sp>
        <p:nvSpPr>
          <p:cNvPr id="63" name="Text Placeholder 466"/>
          <p:cNvSpPr>
            <a:spLocks noGrp="1"/>
          </p:cNvSpPr>
          <p:nvPr>
            <p:ph type="body" sz="quarter" idx="153"/>
          </p:nvPr>
        </p:nvSpPr>
        <p:spPr>
          <a:xfrm>
            <a:off x="0" y="402480"/>
            <a:ext cx="43891200" cy="1637973"/>
          </a:xfrm>
        </p:spPr>
        <p:txBody>
          <a:bodyPr>
            <a:noAutofit/>
          </a:bodyPr>
          <a:lstStyle/>
          <a:p>
            <a:r>
              <a:rPr lang="en-US" sz="8000" b="1" dirty="0" smtClean="0"/>
              <a:t>Impact of Illicit Drug Use on Nutrient and Hormone Levels in Male Roux-</a:t>
            </a:r>
            <a:r>
              <a:rPr lang="en-US" sz="8000" b="1" dirty="0" err="1" smtClean="0"/>
              <a:t>en</a:t>
            </a:r>
            <a:r>
              <a:rPr lang="en-US" sz="8000" b="1" dirty="0" smtClean="0"/>
              <a:t>-Y Surgery Patients</a:t>
            </a:r>
            <a:endParaRPr lang="en-US" sz="8000" dirty="0"/>
          </a:p>
        </p:txBody>
      </p:sp>
      <p:sp>
        <p:nvSpPr>
          <p:cNvPr id="67" name="Text Placeholder 465"/>
          <p:cNvSpPr>
            <a:spLocks noGrp="1"/>
          </p:cNvSpPr>
          <p:nvPr>
            <p:ph type="body" sz="quarter" idx="151"/>
          </p:nvPr>
        </p:nvSpPr>
        <p:spPr>
          <a:xfrm>
            <a:off x="5893681" y="2569238"/>
            <a:ext cx="31998968" cy="1280160"/>
          </a:xfrm>
        </p:spPr>
        <p:txBody>
          <a:bodyPr>
            <a:normAutofit fontScale="92500" lnSpcReduction="10000"/>
          </a:bodyPr>
          <a:lstStyle/>
          <a:p>
            <a:r>
              <a:rPr lang="en-US" dirty="0" smtClean="0"/>
              <a:t>M.A.C. Manoukian; J.A. Harris; A.D. </a:t>
            </a:r>
            <a:r>
              <a:rPr lang="en-US" dirty="0" err="1" smtClean="0"/>
              <a:t>Carr</a:t>
            </a:r>
            <a:r>
              <a:rPr lang="en-US" dirty="0" smtClean="0"/>
              <a:t> M.D.; M.J. Campbell M.D. </a:t>
            </a:r>
            <a:endParaRPr lang="en-US" dirty="0"/>
          </a:p>
        </p:txBody>
      </p:sp>
      <p:sp>
        <p:nvSpPr>
          <p:cNvPr id="68" name="Text Placeholder 463"/>
          <p:cNvSpPr>
            <a:spLocks noGrp="1"/>
          </p:cNvSpPr>
          <p:nvPr>
            <p:ph type="body" sz="quarter" idx="4294967295"/>
          </p:nvPr>
        </p:nvSpPr>
        <p:spPr>
          <a:xfrm>
            <a:off x="1053263" y="5518949"/>
            <a:ext cx="9680839" cy="9492451"/>
          </a:xfrm>
          <a:prstGeom prst="rect">
            <a:avLst/>
          </a:prstGeom>
        </p:spPr>
        <p:txBody>
          <a:bodyPr/>
          <a:lstStyle/>
          <a:p>
            <a:pPr marL="0" indent="0" algn="just">
              <a:buNone/>
            </a:pPr>
            <a:endParaRPr lang="en-US" sz="3200" dirty="0"/>
          </a:p>
          <a:p>
            <a:pPr marL="498475" indent="-498475" algn="just"/>
            <a:r>
              <a:rPr lang="en-US" sz="3200" dirty="0" smtClean="0"/>
              <a:t>Patients  being evaluated for  bariatric surgery often suffer from metabolic and vitamin </a:t>
            </a:r>
            <a:r>
              <a:rPr lang="en-US" sz="3200" dirty="0" smtClean="0"/>
              <a:t>deficiencies</a:t>
            </a:r>
            <a:r>
              <a:rPr lang="en-US" sz="3200" baseline="30000" dirty="0" smtClean="0"/>
              <a:t>1</a:t>
            </a:r>
            <a:r>
              <a:rPr lang="en-US" sz="3200" dirty="0" smtClean="0"/>
              <a:t>.</a:t>
            </a:r>
            <a:endParaRPr lang="en-US" sz="3200" baseline="30000" dirty="0" smtClean="0"/>
          </a:p>
          <a:p>
            <a:pPr marL="498475" indent="-498475" algn="just"/>
            <a:r>
              <a:rPr lang="en-US" sz="3200" dirty="0" smtClean="0"/>
              <a:t>Roux-</a:t>
            </a:r>
            <a:r>
              <a:rPr lang="en-US" sz="3200" dirty="0" err="1" smtClean="0"/>
              <a:t>en</a:t>
            </a:r>
            <a:r>
              <a:rPr lang="en-US" sz="3200" dirty="0" smtClean="0"/>
              <a:t>-y gastric bypass changes the intestinal anatomy of patients possibly leading to further metabolic  and vitamin abnormalities</a:t>
            </a:r>
            <a:r>
              <a:rPr lang="en-US" sz="3200" baseline="30000" dirty="0" smtClean="0"/>
              <a:t>2</a:t>
            </a:r>
            <a:r>
              <a:rPr lang="en-US" sz="3200" dirty="0" smtClean="0"/>
              <a:t>. </a:t>
            </a:r>
            <a:endParaRPr lang="en-US" sz="1050" dirty="0"/>
          </a:p>
          <a:p>
            <a:pPr marL="498475" indent="-498475" algn="just"/>
            <a:r>
              <a:rPr lang="en-US" sz="3200" dirty="0" smtClean="0"/>
              <a:t>Illicit </a:t>
            </a:r>
            <a:r>
              <a:rPr lang="en-US" sz="3200" dirty="0"/>
              <a:t>drug use has previously been reported to alter metabolism and nutrition </a:t>
            </a:r>
            <a:r>
              <a:rPr lang="en-US" sz="3200" dirty="0" smtClean="0"/>
              <a:t>levels in non-surgical </a:t>
            </a:r>
            <a:r>
              <a:rPr lang="en-US" sz="3200" dirty="0" smtClean="0"/>
              <a:t>patients</a:t>
            </a:r>
            <a:r>
              <a:rPr lang="en-US" sz="3200" baseline="30000" dirty="0" smtClean="0"/>
              <a:t>3</a:t>
            </a:r>
            <a:r>
              <a:rPr lang="en-US" sz="3200" dirty="0" smtClean="0"/>
              <a:t>.</a:t>
            </a:r>
            <a:endParaRPr lang="en-US" sz="3200" dirty="0" smtClean="0"/>
          </a:p>
          <a:p>
            <a:pPr marL="498475" indent="-498475" algn="just"/>
            <a:r>
              <a:rPr lang="en-US" sz="3200" dirty="0" smtClean="0"/>
              <a:t>Previous studies have illustrated </a:t>
            </a:r>
            <a:r>
              <a:rPr lang="en-US" sz="3200" dirty="0"/>
              <a:t>that obese people </a:t>
            </a:r>
            <a:r>
              <a:rPr lang="en-US" sz="3200" dirty="0" smtClean="0"/>
              <a:t>are more </a:t>
            </a:r>
            <a:r>
              <a:rPr lang="en-US" sz="3200" dirty="0"/>
              <a:t>likely to use cannabis, cocaine, and amphetamine than non-obese </a:t>
            </a:r>
            <a:r>
              <a:rPr lang="en-US" sz="3200" dirty="0" smtClean="0"/>
              <a:t>people</a:t>
            </a:r>
            <a:r>
              <a:rPr lang="en-US" sz="3200" baseline="30000" dirty="0" smtClean="0"/>
              <a:t>4-7</a:t>
            </a:r>
            <a:r>
              <a:rPr lang="en-US" sz="3200" dirty="0" smtClean="0"/>
              <a:t>. </a:t>
            </a:r>
          </a:p>
          <a:p>
            <a:pPr marL="498475" indent="-498475" algn="just"/>
            <a:r>
              <a:rPr lang="en-US" sz="3200" dirty="0" smtClean="0"/>
              <a:t>The effect of prior use of illicit drugs  on preoperative and post-operative vitamin levels has not been well evaluated. </a:t>
            </a:r>
            <a:endParaRPr lang="en-US" sz="3200" dirty="0"/>
          </a:p>
        </p:txBody>
      </p:sp>
      <p:sp>
        <p:nvSpPr>
          <p:cNvPr id="69" name="Text Placeholder 454"/>
          <p:cNvSpPr>
            <a:spLocks noGrp="1"/>
          </p:cNvSpPr>
          <p:nvPr>
            <p:ph type="body" sz="quarter" idx="22"/>
          </p:nvPr>
        </p:nvSpPr>
        <p:spPr>
          <a:xfrm>
            <a:off x="1012686" y="13163375"/>
            <a:ext cx="10048875" cy="800211"/>
          </a:xfrm>
        </p:spPr>
        <p:txBody>
          <a:bodyPr/>
          <a:lstStyle/>
          <a:p>
            <a:r>
              <a:rPr lang="en-US" sz="4000" dirty="0" smtClean="0"/>
              <a:t>Methods</a:t>
            </a:r>
            <a:endParaRPr lang="en-US" sz="4000" dirty="0"/>
          </a:p>
        </p:txBody>
      </p:sp>
      <p:sp>
        <p:nvSpPr>
          <p:cNvPr id="70" name="Text Placeholder 455"/>
          <p:cNvSpPr>
            <a:spLocks noGrp="1"/>
          </p:cNvSpPr>
          <p:nvPr>
            <p:ph type="body" sz="quarter" idx="23"/>
          </p:nvPr>
        </p:nvSpPr>
        <p:spPr>
          <a:xfrm>
            <a:off x="912238" y="13770909"/>
            <a:ext cx="10067221" cy="5090602"/>
          </a:xfrm>
        </p:spPr>
        <p:txBody>
          <a:bodyPr/>
          <a:lstStyle/>
          <a:p>
            <a:pPr marL="457200" indent="-457200" algn="just">
              <a:buFont typeface="Arial" panose="020B0604020202020204" pitchFamily="34" charset="0"/>
              <a:buChar char="•"/>
            </a:pPr>
            <a:r>
              <a:rPr lang="en-US" sz="3200" dirty="0" smtClean="0">
                <a:latin typeface="+mn-lt"/>
              </a:rPr>
              <a:t>A c</a:t>
            </a:r>
            <a:r>
              <a:rPr lang="en-US" sz="3200" dirty="0" smtClean="0">
                <a:latin typeface="+mn-lt"/>
              </a:rPr>
              <a:t>hart </a:t>
            </a:r>
            <a:r>
              <a:rPr lang="en-US" sz="3200" dirty="0">
                <a:latin typeface="+mn-lt"/>
              </a:rPr>
              <a:t>review </a:t>
            </a:r>
            <a:r>
              <a:rPr lang="en-US" sz="3200" dirty="0" smtClean="0">
                <a:latin typeface="+mn-lt"/>
              </a:rPr>
              <a:t>of male </a:t>
            </a:r>
            <a:r>
              <a:rPr lang="en-US" sz="3200" dirty="0">
                <a:latin typeface="+mn-lt"/>
              </a:rPr>
              <a:t>patients </a:t>
            </a:r>
            <a:r>
              <a:rPr lang="en-US" sz="3200" dirty="0" smtClean="0">
                <a:latin typeface="+mn-lt"/>
              </a:rPr>
              <a:t>undergoing  </a:t>
            </a:r>
            <a:r>
              <a:rPr lang="en-US" sz="3200" dirty="0">
                <a:latin typeface="+mn-lt"/>
              </a:rPr>
              <a:t>Roux-</a:t>
            </a:r>
            <a:r>
              <a:rPr lang="en-US" sz="3200" dirty="0" err="1">
                <a:latin typeface="+mn-lt"/>
              </a:rPr>
              <a:t>en</a:t>
            </a:r>
            <a:r>
              <a:rPr lang="en-US" sz="3200" dirty="0">
                <a:latin typeface="+mn-lt"/>
              </a:rPr>
              <a:t>-Y surgery at UC Davis Medical Center between 2008 and </a:t>
            </a:r>
            <a:r>
              <a:rPr lang="en-US" sz="3200" dirty="0" smtClean="0">
                <a:latin typeface="+mn-lt"/>
              </a:rPr>
              <a:t>2011 was conducted. Patients with no history of illicit drug use from 2008 and patients with a history of illicit drug use from 2008-2011 were identified.</a:t>
            </a:r>
            <a:endParaRPr lang="en-US" sz="3200" dirty="0" smtClean="0">
              <a:latin typeface="+mn-lt"/>
            </a:endParaRPr>
          </a:p>
          <a:p>
            <a:pPr marL="457200" indent="-457200" algn="just">
              <a:buFont typeface="Arial" panose="020B0604020202020204" pitchFamily="34" charset="0"/>
              <a:buChar char="•"/>
            </a:pPr>
            <a:r>
              <a:rPr lang="en-US" sz="3200" dirty="0" smtClean="0">
                <a:latin typeface="+mn-lt"/>
              </a:rPr>
              <a:t>Continuous data were analyzed </a:t>
            </a:r>
            <a:r>
              <a:rPr lang="en-US" sz="3200" dirty="0">
                <a:latin typeface="+mn-lt"/>
              </a:rPr>
              <a:t>utilizing a homoscedastic two tailed T </a:t>
            </a:r>
            <a:r>
              <a:rPr lang="en-US" sz="3200" dirty="0" smtClean="0">
                <a:latin typeface="+mn-lt"/>
              </a:rPr>
              <a:t>-test</a:t>
            </a:r>
            <a:r>
              <a:rPr lang="en-US" sz="3200" dirty="0">
                <a:latin typeface="+mn-lt"/>
              </a:rPr>
              <a:t>. </a:t>
            </a:r>
            <a:endParaRPr lang="en-US" sz="3200" dirty="0" smtClean="0">
              <a:latin typeface="+mn-lt"/>
            </a:endParaRPr>
          </a:p>
          <a:p>
            <a:pPr marL="457200" indent="-457200" algn="just">
              <a:buFont typeface="Arial" panose="020B0604020202020204" pitchFamily="34" charset="0"/>
              <a:buChar char="•"/>
            </a:pPr>
            <a:r>
              <a:rPr lang="en-US" sz="3200" dirty="0" smtClean="0">
                <a:latin typeface="+mn-lt"/>
              </a:rPr>
              <a:t>Categorical  data were analyzed </a:t>
            </a:r>
            <a:r>
              <a:rPr lang="en-US" sz="3200" dirty="0">
                <a:latin typeface="+mn-lt"/>
              </a:rPr>
              <a:t>utilizing a Pearson’s Chi Squared Test</a:t>
            </a:r>
            <a:r>
              <a:rPr lang="en-US" sz="3200" dirty="0" smtClean="0">
                <a:latin typeface="+mn-lt"/>
              </a:rPr>
              <a:t>.</a:t>
            </a:r>
            <a:endParaRPr lang="en-US" sz="3200" dirty="0">
              <a:latin typeface="+mn-lt"/>
            </a:endParaRPr>
          </a:p>
        </p:txBody>
      </p:sp>
      <p:sp>
        <p:nvSpPr>
          <p:cNvPr id="74" name="Text Placeholder 459"/>
          <p:cNvSpPr>
            <a:spLocks noGrp="1"/>
          </p:cNvSpPr>
          <p:nvPr>
            <p:ph type="body" sz="quarter" idx="27"/>
          </p:nvPr>
        </p:nvSpPr>
        <p:spPr>
          <a:xfrm>
            <a:off x="33119759" y="16871318"/>
            <a:ext cx="10047018" cy="861766"/>
          </a:xfrm>
        </p:spPr>
        <p:txBody>
          <a:bodyPr/>
          <a:lstStyle/>
          <a:p>
            <a:r>
              <a:rPr lang="en-US" sz="4400" dirty="0" smtClean="0"/>
              <a:t>References</a:t>
            </a:r>
          </a:p>
        </p:txBody>
      </p:sp>
      <p:sp>
        <p:nvSpPr>
          <p:cNvPr id="75" name="Text Placeholder 460"/>
          <p:cNvSpPr>
            <a:spLocks noGrp="1"/>
          </p:cNvSpPr>
          <p:nvPr>
            <p:ph type="body" sz="quarter" idx="28"/>
          </p:nvPr>
        </p:nvSpPr>
        <p:spPr>
          <a:xfrm>
            <a:off x="33004368" y="17733084"/>
            <a:ext cx="10002131" cy="14945608"/>
          </a:xfrm>
        </p:spPr>
        <p:txBody>
          <a:bodyPr/>
          <a:lstStyle/>
          <a:p>
            <a:pPr marL="457200" indent="-457200" algn="just">
              <a:buAutoNum type="arabicPeriod"/>
            </a:pPr>
            <a:r>
              <a:rPr lang="en-US" sz="2800" dirty="0" err="1" smtClean="0">
                <a:latin typeface="+mn-lt"/>
              </a:rPr>
              <a:t>Flancbaum</a:t>
            </a:r>
            <a:r>
              <a:rPr lang="en-US" sz="2800" dirty="0" smtClean="0">
                <a:latin typeface="+mn-lt"/>
              </a:rPr>
              <a:t> </a:t>
            </a:r>
            <a:r>
              <a:rPr lang="en-US" sz="2800" dirty="0">
                <a:latin typeface="+mn-lt"/>
              </a:rPr>
              <a:t>L, </a:t>
            </a:r>
            <a:r>
              <a:rPr lang="en-US" sz="2800" dirty="0" err="1">
                <a:latin typeface="+mn-lt"/>
              </a:rPr>
              <a:t>Belsley</a:t>
            </a:r>
            <a:r>
              <a:rPr lang="en-US" sz="2800" dirty="0">
                <a:latin typeface="+mn-lt"/>
              </a:rPr>
              <a:t> S, Drake V, </a:t>
            </a:r>
            <a:r>
              <a:rPr lang="en-US" sz="2800" dirty="0" err="1">
                <a:latin typeface="+mn-lt"/>
              </a:rPr>
              <a:t>Colarusso</a:t>
            </a:r>
            <a:r>
              <a:rPr lang="en-US" sz="2800" dirty="0">
                <a:latin typeface="+mn-lt"/>
              </a:rPr>
              <a:t> T, Tayler E: </a:t>
            </a:r>
            <a:r>
              <a:rPr lang="en-US" sz="2800" b="1" dirty="0">
                <a:latin typeface="+mn-lt"/>
              </a:rPr>
              <a:t>Preoperative nutritional status of patients undergoing Roux-</a:t>
            </a:r>
            <a:r>
              <a:rPr lang="en-US" sz="2800" b="1" dirty="0" err="1">
                <a:latin typeface="+mn-lt"/>
              </a:rPr>
              <a:t>en</a:t>
            </a:r>
            <a:r>
              <a:rPr lang="en-US" sz="2800" b="1" dirty="0">
                <a:latin typeface="+mn-lt"/>
              </a:rPr>
              <a:t>-Y gastric bypass for morbid obesity</a:t>
            </a:r>
            <a:r>
              <a:rPr lang="en-US" sz="2800" dirty="0">
                <a:latin typeface="+mn-lt"/>
              </a:rPr>
              <a:t>. </a:t>
            </a:r>
            <a:r>
              <a:rPr lang="en-US" sz="2800" i="1" dirty="0">
                <a:latin typeface="+mn-lt"/>
              </a:rPr>
              <a:t>J </a:t>
            </a:r>
            <a:r>
              <a:rPr lang="en-US" sz="2800" i="1" dirty="0" err="1">
                <a:latin typeface="+mn-lt"/>
              </a:rPr>
              <a:t>Gastrointest</a:t>
            </a:r>
            <a:r>
              <a:rPr lang="en-US" sz="2800" i="1" dirty="0">
                <a:latin typeface="+mn-lt"/>
              </a:rPr>
              <a:t> </a:t>
            </a:r>
            <a:r>
              <a:rPr lang="en-US" sz="2800" i="1" dirty="0" err="1">
                <a:latin typeface="+mn-lt"/>
              </a:rPr>
              <a:t>Surg</a:t>
            </a:r>
            <a:r>
              <a:rPr lang="en-US" sz="2800" i="1" dirty="0">
                <a:latin typeface="+mn-lt"/>
              </a:rPr>
              <a:t> </a:t>
            </a:r>
            <a:r>
              <a:rPr lang="en-US" sz="2800" dirty="0">
                <a:latin typeface="+mn-lt"/>
              </a:rPr>
              <a:t>2006, </a:t>
            </a:r>
            <a:r>
              <a:rPr lang="en-US" sz="2800" b="1" dirty="0">
                <a:latin typeface="+mn-lt"/>
              </a:rPr>
              <a:t>10</a:t>
            </a:r>
            <a:r>
              <a:rPr lang="en-US" sz="2800" dirty="0">
                <a:latin typeface="+mn-lt"/>
              </a:rPr>
              <a:t>(7):1033-1037</a:t>
            </a:r>
            <a:r>
              <a:rPr lang="en-US" sz="3200" dirty="0" smtClean="0">
                <a:latin typeface="+mn-lt"/>
              </a:rPr>
              <a:t>.</a:t>
            </a:r>
          </a:p>
          <a:p>
            <a:pPr marL="457200" indent="-457200" algn="just">
              <a:buAutoNum type="arabicPeriod"/>
            </a:pPr>
            <a:endParaRPr lang="en-US" sz="1000" dirty="0">
              <a:latin typeface="+mn-lt"/>
            </a:endParaRPr>
          </a:p>
          <a:p>
            <a:pPr marL="457200" indent="-457200" algn="just">
              <a:buFont typeface="+mj-lt"/>
              <a:buAutoNum type="arabicPeriod"/>
            </a:pPr>
            <a:r>
              <a:rPr lang="en-US" sz="2800" dirty="0" smtClean="0">
                <a:latin typeface="+mn-lt"/>
              </a:rPr>
              <a:t>Silva </a:t>
            </a:r>
            <a:r>
              <a:rPr lang="en-US" sz="2800" dirty="0">
                <a:latin typeface="+mn-lt"/>
              </a:rPr>
              <a:t>RA, Malta FM, </a:t>
            </a:r>
            <a:r>
              <a:rPr lang="en-US" sz="2800" dirty="0" err="1">
                <a:latin typeface="+mn-lt"/>
              </a:rPr>
              <a:t>Correia</a:t>
            </a:r>
            <a:r>
              <a:rPr lang="en-US" sz="2800" dirty="0">
                <a:latin typeface="+mn-lt"/>
              </a:rPr>
              <a:t> MF, Burgos MG: </a:t>
            </a:r>
            <a:r>
              <a:rPr lang="en-US" sz="2800" b="1" dirty="0">
                <a:latin typeface="+mn-lt"/>
              </a:rPr>
              <a:t>Serum </a:t>
            </a:r>
            <a:r>
              <a:rPr lang="en-US" sz="2800" b="1" dirty="0" smtClean="0">
                <a:latin typeface="+mn-lt"/>
              </a:rPr>
              <a:t>Vitamin </a:t>
            </a:r>
            <a:r>
              <a:rPr lang="en-US" sz="2800" b="1" dirty="0">
                <a:latin typeface="+mn-lt"/>
              </a:rPr>
              <a:t>B12, Iron and Folic Acid Deficiencies in Obese Individuals Submitted to Different </a:t>
            </a:r>
            <a:r>
              <a:rPr lang="en-US" sz="2800" b="1" dirty="0" smtClean="0">
                <a:latin typeface="+mn-lt"/>
              </a:rPr>
              <a:t>Bariatric </a:t>
            </a:r>
            <a:r>
              <a:rPr lang="en-US" sz="2800" b="1" dirty="0">
                <a:latin typeface="+mn-lt"/>
              </a:rPr>
              <a:t>Techniques</a:t>
            </a:r>
            <a:r>
              <a:rPr lang="en-US" sz="2800" dirty="0">
                <a:latin typeface="+mn-lt"/>
              </a:rPr>
              <a:t>. </a:t>
            </a:r>
            <a:r>
              <a:rPr lang="en-US" sz="2800" i="1" dirty="0" err="1">
                <a:latin typeface="+mn-lt"/>
              </a:rPr>
              <a:t>Arq</a:t>
            </a:r>
            <a:r>
              <a:rPr lang="en-US" sz="2800" i="1" dirty="0">
                <a:latin typeface="+mn-lt"/>
              </a:rPr>
              <a:t> Bras Cir Dig </a:t>
            </a:r>
            <a:r>
              <a:rPr lang="en-US" sz="2800" dirty="0">
                <a:latin typeface="+mn-lt"/>
              </a:rPr>
              <a:t>2016, </a:t>
            </a:r>
            <a:r>
              <a:rPr lang="en-US" sz="2800" b="1" dirty="0">
                <a:latin typeface="+mn-lt"/>
              </a:rPr>
              <a:t>29Suppl 1</a:t>
            </a:r>
            <a:r>
              <a:rPr lang="en-US" sz="2800" dirty="0">
                <a:latin typeface="+mn-lt"/>
              </a:rPr>
              <a:t>(</a:t>
            </a:r>
            <a:r>
              <a:rPr lang="en-US" sz="2800" dirty="0" err="1">
                <a:latin typeface="+mn-lt"/>
              </a:rPr>
              <a:t>Suppl</a:t>
            </a:r>
            <a:r>
              <a:rPr lang="en-US" sz="2800" dirty="0">
                <a:latin typeface="+mn-lt"/>
              </a:rPr>
              <a:t> 1):62-66</a:t>
            </a:r>
            <a:r>
              <a:rPr lang="en-US" sz="2800" dirty="0" smtClean="0">
                <a:latin typeface="+mn-lt"/>
              </a:rPr>
              <a:t>.</a:t>
            </a:r>
          </a:p>
          <a:p>
            <a:pPr marL="457200" indent="-457200" algn="just">
              <a:buFont typeface="+mj-lt"/>
              <a:buAutoNum type="arabicPeriod"/>
            </a:pPr>
            <a:endParaRPr lang="en-US" sz="2800" dirty="0" smtClean="0">
              <a:latin typeface="+mn-lt"/>
            </a:endParaRPr>
          </a:p>
          <a:p>
            <a:pPr marL="457200" indent="-457200" algn="just">
              <a:buFont typeface="+mj-lt"/>
              <a:buAutoNum type="arabicPeriod"/>
            </a:pPr>
            <a:r>
              <a:rPr lang="en-US" sz="2800" dirty="0" err="1">
                <a:latin typeface="+mn-lt"/>
              </a:rPr>
              <a:t>Vescovi</a:t>
            </a:r>
            <a:r>
              <a:rPr lang="en-US" sz="2800" dirty="0">
                <a:latin typeface="+mn-lt"/>
              </a:rPr>
              <a:t> PP, </a:t>
            </a:r>
            <a:r>
              <a:rPr lang="en-US" sz="2800" dirty="0" err="1">
                <a:latin typeface="+mn-lt"/>
              </a:rPr>
              <a:t>Pedrazzoni</a:t>
            </a:r>
            <a:r>
              <a:rPr lang="en-US" sz="2800" dirty="0">
                <a:latin typeface="+mn-lt"/>
              </a:rPr>
              <a:t> M, </a:t>
            </a:r>
            <a:r>
              <a:rPr lang="en-US" sz="2800" dirty="0" err="1">
                <a:latin typeface="+mn-lt"/>
              </a:rPr>
              <a:t>Michelini</a:t>
            </a:r>
            <a:r>
              <a:rPr lang="en-US" sz="2800" dirty="0">
                <a:latin typeface="+mn-lt"/>
              </a:rPr>
              <a:t> M, </a:t>
            </a:r>
            <a:r>
              <a:rPr lang="en-US" sz="2800" dirty="0" err="1">
                <a:latin typeface="+mn-lt"/>
              </a:rPr>
              <a:t>Maninetti</a:t>
            </a:r>
            <a:r>
              <a:rPr lang="en-US" sz="2800" dirty="0">
                <a:latin typeface="+mn-lt"/>
              </a:rPr>
              <a:t> L, </a:t>
            </a:r>
            <a:r>
              <a:rPr lang="en-US" sz="2800" dirty="0" err="1">
                <a:latin typeface="+mn-lt"/>
              </a:rPr>
              <a:t>Bernardelli</a:t>
            </a:r>
            <a:r>
              <a:rPr lang="en-US" sz="2800" dirty="0">
                <a:latin typeface="+mn-lt"/>
              </a:rPr>
              <a:t> F, </a:t>
            </a:r>
            <a:r>
              <a:rPr lang="en-US" sz="2800" dirty="0" err="1">
                <a:latin typeface="+mn-lt"/>
              </a:rPr>
              <a:t>Passeri</a:t>
            </a:r>
            <a:r>
              <a:rPr lang="en-US" sz="2800" dirty="0">
                <a:latin typeface="+mn-lt"/>
              </a:rPr>
              <a:t> M: </a:t>
            </a:r>
            <a:r>
              <a:rPr lang="en-US" sz="2800" b="1" dirty="0">
                <a:latin typeface="+mn-lt"/>
              </a:rPr>
              <a:t>Chronic effects of marihuana smoking on luteinizing hormone, follicle-stimulating hormone and prolactin levels in human males</a:t>
            </a:r>
            <a:r>
              <a:rPr lang="en-US" sz="2800" dirty="0">
                <a:latin typeface="+mn-lt"/>
              </a:rPr>
              <a:t>. </a:t>
            </a:r>
            <a:r>
              <a:rPr lang="en-US" sz="2800" i="1" dirty="0">
                <a:latin typeface="+mn-lt"/>
              </a:rPr>
              <a:t>Drug Alcohol Depend </a:t>
            </a:r>
            <a:r>
              <a:rPr lang="en-US" sz="2800" dirty="0">
                <a:latin typeface="+mn-lt"/>
              </a:rPr>
              <a:t>1992, </a:t>
            </a:r>
            <a:r>
              <a:rPr lang="en-US" sz="2800" b="1" dirty="0">
                <a:latin typeface="+mn-lt"/>
              </a:rPr>
              <a:t>30</a:t>
            </a:r>
            <a:r>
              <a:rPr lang="en-US" sz="2800" dirty="0">
                <a:latin typeface="+mn-lt"/>
              </a:rPr>
              <a:t>(1):59-63.</a:t>
            </a:r>
          </a:p>
          <a:p>
            <a:pPr marL="457200" indent="-457200" algn="just">
              <a:buFont typeface="+mj-lt"/>
              <a:buAutoNum type="arabicPeriod"/>
            </a:pPr>
            <a:endParaRPr lang="en-US" sz="800" dirty="0" smtClean="0">
              <a:latin typeface="+mn-lt"/>
            </a:endParaRPr>
          </a:p>
          <a:p>
            <a:pPr marL="457200" indent="-457200" algn="just">
              <a:buFont typeface="+mj-lt"/>
              <a:buAutoNum type="arabicPeriod"/>
            </a:pPr>
            <a:endParaRPr lang="en-US" sz="1000" dirty="0">
              <a:latin typeface="+mn-lt"/>
            </a:endParaRPr>
          </a:p>
          <a:p>
            <a:pPr marL="457200" indent="-457200" algn="just">
              <a:buFont typeface="+mj-lt"/>
              <a:buAutoNum type="arabicPeriod"/>
            </a:pPr>
            <a:r>
              <a:rPr lang="en-US" sz="2800" dirty="0" err="1" smtClean="0">
                <a:latin typeface="+mn-lt"/>
              </a:rPr>
              <a:t>Donnadieu-Rigole</a:t>
            </a:r>
            <a:r>
              <a:rPr lang="en-US" sz="2800" dirty="0" smtClean="0">
                <a:latin typeface="+mn-lt"/>
              </a:rPr>
              <a:t> </a:t>
            </a:r>
            <a:r>
              <a:rPr lang="en-US" sz="2800" dirty="0">
                <a:latin typeface="+mn-lt"/>
              </a:rPr>
              <a:t>H, Olive L, </a:t>
            </a:r>
            <a:r>
              <a:rPr lang="en-US" sz="2800" dirty="0" err="1">
                <a:latin typeface="+mn-lt"/>
              </a:rPr>
              <a:t>Nalpas</a:t>
            </a:r>
            <a:r>
              <a:rPr lang="en-US" sz="2800" dirty="0">
                <a:latin typeface="+mn-lt"/>
              </a:rPr>
              <a:t> B, </a:t>
            </a:r>
            <a:r>
              <a:rPr lang="en-US" sz="2800" dirty="0" err="1">
                <a:latin typeface="+mn-lt"/>
              </a:rPr>
              <a:t>Duny</a:t>
            </a:r>
            <a:r>
              <a:rPr lang="en-US" sz="2800" dirty="0">
                <a:latin typeface="+mn-lt"/>
              </a:rPr>
              <a:t> Y, </a:t>
            </a:r>
            <a:r>
              <a:rPr lang="en-US" sz="2800" dirty="0" err="1">
                <a:latin typeface="+mn-lt"/>
              </a:rPr>
              <a:t>Nocca</a:t>
            </a:r>
            <a:r>
              <a:rPr lang="en-US" sz="2800" dirty="0">
                <a:latin typeface="+mn-lt"/>
              </a:rPr>
              <a:t> D, </a:t>
            </a:r>
            <a:r>
              <a:rPr lang="en-US" sz="2800" dirty="0" err="1">
                <a:latin typeface="+mn-lt"/>
              </a:rPr>
              <a:t>Perney</a:t>
            </a:r>
            <a:r>
              <a:rPr lang="en-US" sz="2800" dirty="0">
                <a:latin typeface="+mn-lt"/>
              </a:rPr>
              <a:t> P: </a:t>
            </a:r>
            <a:r>
              <a:rPr lang="en-US" sz="2800" b="1" dirty="0">
                <a:latin typeface="+mn-lt"/>
              </a:rPr>
              <a:t>Prevalence of Psychoactive Substance Consumption in People With Obesity</a:t>
            </a:r>
            <a:r>
              <a:rPr lang="en-US" sz="2800" dirty="0">
                <a:latin typeface="+mn-lt"/>
              </a:rPr>
              <a:t>. </a:t>
            </a:r>
            <a:r>
              <a:rPr lang="en-US" sz="2800" i="1" dirty="0" err="1">
                <a:latin typeface="+mn-lt"/>
              </a:rPr>
              <a:t>Subst</a:t>
            </a:r>
            <a:r>
              <a:rPr lang="en-US" sz="2800" i="1" dirty="0">
                <a:latin typeface="+mn-lt"/>
              </a:rPr>
              <a:t> Use Misuse </a:t>
            </a:r>
            <a:r>
              <a:rPr lang="en-US" sz="2800" dirty="0">
                <a:latin typeface="+mn-lt"/>
              </a:rPr>
              <a:t>2016, </a:t>
            </a:r>
            <a:r>
              <a:rPr lang="en-US" sz="2800" b="1" dirty="0">
                <a:latin typeface="+mn-lt"/>
              </a:rPr>
              <a:t>51</a:t>
            </a:r>
            <a:r>
              <a:rPr lang="en-US" sz="2800" dirty="0">
                <a:latin typeface="+mn-lt"/>
              </a:rPr>
              <a:t>(12):1649-1654</a:t>
            </a:r>
            <a:r>
              <a:rPr lang="en-US" sz="2800" dirty="0" smtClean="0">
                <a:latin typeface="+mn-lt"/>
              </a:rPr>
              <a:t>.</a:t>
            </a:r>
          </a:p>
          <a:p>
            <a:pPr marL="457200" indent="-457200" algn="just">
              <a:buFont typeface="+mj-lt"/>
              <a:buAutoNum type="arabicPeriod"/>
            </a:pPr>
            <a:endParaRPr lang="en-US" sz="1000" dirty="0">
              <a:latin typeface="+mn-lt"/>
            </a:endParaRPr>
          </a:p>
          <a:p>
            <a:pPr marL="457200" indent="-457200" algn="just">
              <a:buFont typeface="+mj-lt"/>
              <a:buAutoNum type="arabicPeriod"/>
            </a:pPr>
            <a:r>
              <a:rPr lang="en-US" sz="2800" dirty="0" err="1" smtClean="0">
                <a:latin typeface="+mn-lt"/>
              </a:rPr>
              <a:t>Virmani</a:t>
            </a:r>
            <a:r>
              <a:rPr lang="en-US" sz="2800" dirty="0" smtClean="0">
                <a:latin typeface="+mn-lt"/>
              </a:rPr>
              <a:t> </a:t>
            </a:r>
            <a:r>
              <a:rPr lang="en-US" sz="2800" dirty="0">
                <a:latin typeface="+mn-lt"/>
              </a:rPr>
              <a:t>A, </a:t>
            </a:r>
            <a:r>
              <a:rPr lang="en-US" sz="2800" dirty="0" err="1">
                <a:latin typeface="+mn-lt"/>
              </a:rPr>
              <a:t>Binienda</a:t>
            </a:r>
            <a:r>
              <a:rPr lang="en-US" sz="2800" dirty="0">
                <a:latin typeface="+mn-lt"/>
              </a:rPr>
              <a:t> ZK, Ali SF, Gaetani F: </a:t>
            </a:r>
            <a:r>
              <a:rPr lang="en-US" sz="2800" b="1" dirty="0">
                <a:latin typeface="+mn-lt"/>
              </a:rPr>
              <a:t>Metabolic syndrome in drug abuse</a:t>
            </a:r>
            <a:r>
              <a:rPr lang="en-US" sz="2800" dirty="0">
                <a:latin typeface="+mn-lt"/>
              </a:rPr>
              <a:t>. </a:t>
            </a:r>
            <a:r>
              <a:rPr lang="en-US" sz="2800" i="1" dirty="0">
                <a:latin typeface="+mn-lt"/>
              </a:rPr>
              <a:t>Ann N Y </a:t>
            </a:r>
            <a:r>
              <a:rPr lang="en-US" sz="2800" i="1" dirty="0" err="1">
                <a:latin typeface="+mn-lt"/>
              </a:rPr>
              <a:t>Acad</a:t>
            </a:r>
            <a:r>
              <a:rPr lang="en-US" sz="2800" i="1" dirty="0">
                <a:latin typeface="+mn-lt"/>
              </a:rPr>
              <a:t> </a:t>
            </a:r>
            <a:r>
              <a:rPr lang="en-US" sz="2800" i="1" dirty="0" err="1">
                <a:latin typeface="+mn-lt"/>
              </a:rPr>
              <a:t>Sci</a:t>
            </a:r>
            <a:r>
              <a:rPr lang="en-US" sz="2800" i="1" dirty="0">
                <a:latin typeface="+mn-lt"/>
              </a:rPr>
              <a:t> </a:t>
            </a:r>
            <a:r>
              <a:rPr lang="en-US" sz="2800" dirty="0">
                <a:latin typeface="+mn-lt"/>
              </a:rPr>
              <a:t>2007, </a:t>
            </a:r>
            <a:r>
              <a:rPr lang="en-US" sz="2800" b="1" dirty="0">
                <a:latin typeface="+mn-lt"/>
              </a:rPr>
              <a:t>1122</a:t>
            </a:r>
            <a:r>
              <a:rPr lang="en-US" sz="2800" dirty="0">
                <a:latin typeface="+mn-lt"/>
              </a:rPr>
              <a:t>:50-68</a:t>
            </a:r>
            <a:r>
              <a:rPr lang="en-US" sz="2800" dirty="0" smtClean="0">
                <a:latin typeface="+mn-lt"/>
              </a:rPr>
              <a:t>.</a:t>
            </a:r>
          </a:p>
          <a:p>
            <a:pPr marL="457200" indent="-457200" algn="just">
              <a:buFont typeface="+mj-lt"/>
              <a:buAutoNum type="arabicPeriod"/>
            </a:pPr>
            <a:endParaRPr lang="en-US" sz="1000" dirty="0">
              <a:latin typeface="+mn-lt"/>
            </a:endParaRPr>
          </a:p>
          <a:p>
            <a:pPr marL="457200" indent="-457200" algn="just">
              <a:buFont typeface="+mj-lt"/>
              <a:buAutoNum type="arabicPeriod"/>
            </a:pPr>
            <a:r>
              <a:rPr lang="en-US" sz="2800" dirty="0" smtClean="0">
                <a:latin typeface="+mn-lt"/>
              </a:rPr>
              <a:t>Li </a:t>
            </a:r>
            <a:r>
              <a:rPr lang="en-US" sz="2800" dirty="0">
                <a:latin typeface="+mn-lt"/>
              </a:rPr>
              <a:t>SX, Yan SY, </a:t>
            </a:r>
            <a:r>
              <a:rPr lang="en-US" sz="2800" dirty="0" err="1">
                <a:latin typeface="+mn-lt"/>
              </a:rPr>
              <a:t>Bao</a:t>
            </a:r>
            <a:r>
              <a:rPr lang="en-US" sz="2800" dirty="0">
                <a:latin typeface="+mn-lt"/>
              </a:rPr>
              <a:t> YP, </a:t>
            </a:r>
            <a:r>
              <a:rPr lang="en-US" sz="2800" dirty="0" err="1">
                <a:latin typeface="+mn-lt"/>
              </a:rPr>
              <a:t>Lian</a:t>
            </a:r>
            <a:r>
              <a:rPr lang="en-US" sz="2800" dirty="0">
                <a:latin typeface="+mn-lt"/>
              </a:rPr>
              <a:t> Z, Qu Z, Wu YP, Liu ZM: </a:t>
            </a:r>
            <a:r>
              <a:rPr lang="en-US" sz="2800" b="1" dirty="0">
                <a:latin typeface="+mn-lt"/>
              </a:rPr>
              <a:t>Depression and alterations in hypothalamic-pituitary-adrenal and hypothalamic-pituitary-thyroid axis function in male abstinent methamphetamine abusers</a:t>
            </a:r>
            <a:r>
              <a:rPr lang="en-US" sz="2800" dirty="0">
                <a:latin typeface="+mn-lt"/>
              </a:rPr>
              <a:t>. </a:t>
            </a:r>
            <a:r>
              <a:rPr lang="en-US" sz="2800" i="1" dirty="0">
                <a:latin typeface="+mn-lt"/>
              </a:rPr>
              <a:t>Hum </a:t>
            </a:r>
            <a:r>
              <a:rPr lang="en-US" sz="2800" i="1" dirty="0" err="1">
                <a:latin typeface="+mn-lt"/>
              </a:rPr>
              <a:t>Psychopharmacol</a:t>
            </a:r>
            <a:r>
              <a:rPr lang="en-US" sz="2800" i="1" dirty="0">
                <a:latin typeface="+mn-lt"/>
              </a:rPr>
              <a:t> </a:t>
            </a:r>
            <a:r>
              <a:rPr lang="en-US" sz="2800" dirty="0">
                <a:latin typeface="+mn-lt"/>
              </a:rPr>
              <a:t>2013, </a:t>
            </a:r>
            <a:r>
              <a:rPr lang="en-US" sz="2800" b="1" dirty="0">
                <a:latin typeface="+mn-lt"/>
              </a:rPr>
              <a:t>28</a:t>
            </a:r>
            <a:r>
              <a:rPr lang="en-US" sz="2800" dirty="0">
                <a:latin typeface="+mn-lt"/>
              </a:rPr>
              <a:t>(5):477-483</a:t>
            </a:r>
            <a:r>
              <a:rPr lang="en-US" sz="2800" dirty="0" smtClean="0">
                <a:latin typeface="+mn-lt"/>
              </a:rPr>
              <a:t>.</a:t>
            </a:r>
          </a:p>
          <a:p>
            <a:pPr marL="457200" indent="-457200" algn="just">
              <a:buFont typeface="+mj-lt"/>
              <a:buAutoNum type="arabicPeriod"/>
            </a:pPr>
            <a:endParaRPr lang="en-US" sz="1000" dirty="0">
              <a:latin typeface="+mn-lt"/>
            </a:endParaRPr>
          </a:p>
          <a:p>
            <a:pPr marL="457200" indent="-457200" algn="just">
              <a:buFont typeface="+mj-lt"/>
              <a:buAutoNum type="arabicPeriod"/>
            </a:pPr>
            <a:r>
              <a:rPr lang="en-US" sz="2800" dirty="0" smtClean="0">
                <a:latin typeface="+mn-lt"/>
              </a:rPr>
              <a:t>Malhotra </a:t>
            </a:r>
            <a:r>
              <a:rPr lang="en-US" sz="2800" dirty="0">
                <a:latin typeface="+mn-lt"/>
              </a:rPr>
              <a:t>S, </a:t>
            </a:r>
            <a:r>
              <a:rPr lang="en-US" sz="2800" dirty="0" err="1">
                <a:latin typeface="+mn-lt"/>
              </a:rPr>
              <a:t>Heptulla</a:t>
            </a:r>
            <a:r>
              <a:rPr lang="en-US" sz="2800" dirty="0">
                <a:latin typeface="+mn-lt"/>
              </a:rPr>
              <a:t> RA, </a:t>
            </a:r>
            <a:r>
              <a:rPr lang="en-US" sz="2800" dirty="0" err="1">
                <a:latin typeface="+mn-lt"/>
              </a:rPr>
              <a:t>Homel</a:t>
            </a:r>
            <a:r>
              <a:rPr lang="en-US" sz="2800" dirty="0">
                <a:latin typeface="+mn-lt"/>
              </a:rPr>
              <a:t> P, </a:t>
            </a:r>
            <a:r>
              <a:rPr lang="en-US" sz="2800" dirty="0" err="1">
                <a:latin typeface="+mn-lt"/>
              </a:rPr>
              <a:t>Motaghedi</a:t>
            </a:r>
            <a:r>
              <a:rPr lang="en-US" sz="2800" dirty="0">
                <a:latin typeface="+mn-lt"/>
              </a:rPr>
              <a:t> R: </a:t>
            </a:r>
            <a:r>
              <a:rPr lang="en-US" sz="2800" b="1" dirty="0">
                <a:latin typeface="+mn-lt"/>
              </a:rPr>
              <a:t>Effect of marijuana use on thyroid function and autoimmunity</a:t>
            </a:r>
            <a:r>
              <a:rPr lang="en-US" sz="2800" dirty="0">
                <a:latin typeface="+mn-lt"/>
              </a:rPr>
              <a:t>. </a:t>
            </a:r>
            <a:r>
              <a:rPr lang="en-US" sz="2800" i="1" dirty="0">
                <a:latin typeface="+mn-lt"/>
              </a:rPr>
              <a:t>Thyroid </a:t>
            </a:r>
            <a:r>
              <a:rPr lang="en-US" sz="2800" dirty="0">
                <a:latin typeface="+mn-lt"/>
              </a:rPr>
              <a:t>2016</a:t>
            </a:r>
            <a:r>
              <a:rPr lang="en-US" sz="2800" dirty="0" smtClean="0">
                <a:latin typeface="+mn-lt"/>
              </a:rPr>
              <a:t>.</a:t>
            </a:r>
          </a:p>
          <a:p>
            <a:pPr marL="457200" indent="-457200" algn="just">
              <a:buFont typeface="+mj-lt"/>
              <a:buAutoNum type="arabicPeriod"/>
            </a:pPr>
            <a:endParaRPr lang="en-US" sz="1000" dirty="0">
              <a:latin typeface="+mn-lt"/>
            </a:endParaRPr>
          </a:p>
          <a:p>
            <a:pPr marL="457200" lvl="0" indent="-457200" algn="just">
              <a:buFont typeface="+mj-lt"/>
              <a:buAutoNum type="arabicPeriod"/>
            </a:pPr>
            <a:endParaRPr lang="en-US" sz="3200" dirty="0">
              <a:latin typeface="+mn-lt"/>
            </a:endParaRPr>
          </a:p>
        </p:txBody>
      </p:sp>
      <p:pic>
        <p:nvPicPr>
          <p:cNvPr id="26" name="Picture 25"/>
          <p:cNvPicPr>
            <a:picLocks noChangeAspect="1"/>
          </p:cNvPicPr>
          <p:nvPr/>
        </p:nvPicPr>
        <p:blipFill>
          <a:blip r:embed="rId3"/>
          <a:stretch>
            <a:fillRect/>
          </a:stretch>
        </p:blipFill>
        <p:spPr>
          <a:xfrm>
            <a:off x="35976997" y="2769274"/>
            <a:ext cx="6858000" cy="1801876"/>
          </a:xfrm>
          <a:prstGeom prst="rect">
            <a:avLst/>
          </a:prstGeom>
        </p:spPr>
      </p:pic>
      <p:pic>
        <p:nvPicPr>
          <p:cNvPr id="3" name="Picture 2"/>
          <p:cNvPicPr>
            <a:picLocks noChangeAspect="1"/>
          </p:cNvPicPr>
          <p:nvPr/>
        </p:nvPicPr>
        <p:blipFill>
          <a:blip r:embed="rId4"/>
          <a:stretch>
            <a:fillRect/>
          </a:stretch>
        </p:blipFill>
        <p:spPr>
          <a:xfrm>
            <a:off x="1280160" y="2618882"/>
            <a:ext cx="6735871" cy="1890703"/>
          </a:xfrm>
          <a:prstGeom prst="rect">
            <a:avLst/>
          </a:prstGeom>
        </p:spPr>
      </p:pic>
      <p:sp>
        <p:nvSpPr>
          <p:cNvPr id="42" name="Text Placeholder 457"/>
          <p:cNvSpPr>
            <a:spLocks noGrp="1"/>
          </p:cNvSpPr>
          <p:nvPr>
            <p:ph type="body" sz="quarter" idx="25"/>
          </p:nvPr>
        </p:nvSpPr>
        <p:spPr>
          <a:xfrm>
            <a:off x="32959481" y="5416458"/>
            <a:ext cx="10047018" cy="861766"/>
          </a:xfrm>
        </p:spPr>
        <p:txBody>
          <a:bodyPr/>
          <a:lstStyle/>
          <a:p>
            <a:r>
              <a:rPr lang="en-US" sz="4400" dirty="0" smtClean="0"/>
              <a:t>Conclusion</a:t>
            </a:r>
            <a:endParaRPr lang="en-US" sz="4400" dirty="0"/>
          </a:p>
        </p:txBody>
      </p:sp>
      <p:sp>
        <p:nvSpPr>
          <p:cNvPr id="28" name="TextBox 27"/>
          <p:cNvSpPr txBox="1"/>
          <p:nvPr/>
        </p:nvSpPr>
        <p:spPr>
          <a:xfrm>
            <a:off x="33119760" y="6508877"/>
            <a:ext cx="9715238" cy="8463855"/>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smtClean="0"/>
              <a:t>Preoperative  male patients with a prior history of drug use may have increased insulin resistance and diabetes when compared to patients without a history of drug use both before and 1 year after bariatric intervention.</a:t>
            </a:r>
          </a:p>
          <a:p>
            <a:pPr algn="just"/>
            <a:endParaRPr lang="en-US" sz="3200" dirty="0" smtClean="0"/>
          </a:p>
          <a:p>
            <a:pPr marL="457200" indent="-457200" algn="just">
              <a:buFont typeface="Arial" panose="020B0604020202020204" pitchFamily="34" charset="0"/>
              <a:buChar char="•"/>
            </a:pPr>
            <a:r>
              <a:rPr lang="en-US" sz="3200" dirty="0" smtClean="0"/>
              <a:t>Male patients </a:t>
            </a:r>
            <a:r>
              <a:rPr lang="en-US" sz="3200" dirty="0" smtClean="0"/>
              <a:t>who have a history of illicit drug use have similar weight loss outcomes and hospital readmission rates, when compared </a:t>
            </a:r>
            <a:r>
              <a:rPr lang="en-US" sz="3200" dirty="0" smtClean="0"/>
              <a:t>to male </a:t>
            </a:r>
            <a:r>
              <a:rPr lang="en-US" sz="3200" dirty="0" smtClean="0"/>
              <a:t>patients without a history of drug use.</a:t>
            </a:r>
          </a:p>
          <a:p>
            <a:pPr marL="457200" indent="-457200" algn="just">
              <a:buFont typeface="Arial" panose="020B0604020202020204" pitchFamily="34" charset="0"/>
              <a:buChar char="•"/>
            </a:pPr>
            <a:endParaRPr lang="en-US" sz="3200" dirty="0" smtClean="0"/>
          </a:p>
          <a:p>
            <a:pPr marL="457200" indent="-457200" algn="just">
              <a:buFont typeface="Arial" panose="020B0604020202020204" pitchFamily="34" charset="0"/>
              <a:buChar char="•"/>
            </a:pPr>
            <a:r>
              <a:rPr lang="en-US" sz="3200" dirty="0" smtClean="0"/>
              <a:t>Male p</a:t>
            </a:r>
            <a:r>
              <a:rPr lang="en-US" sz="3200" dirty="0" smtClean="0"/>
              <a:t>atients </a:t>
            </a:r>
            <a:r>
              <a:rPr lang="en-US" sz="3200" dirty="0" smtClean="0"/>
              <a:t>with a history of drug use have higher rates of 1 year follow up than </a:t>
            </a:r>
            <a:r>
              <a:rPr lang="en-US" sz="3200" dirty="0" smtClean="0"/>
              <a:t>male patients </a:t>
            </a:r>
            <a:r>
              <a:rPr lang="en-US" sz="3200" dirty="0" smtClean="0"/>
              <a:t>without a history of illicit drug use.</a:t>
            </a:r>
          </a:p>
          <a:p>
            <a:pPr marL="457200" indent="-457200" algn="just">
              <a:buFont typeface="Arial" panose="020B0604020202020204" pitchFamily="34" charset="0"/>
              <a:buChar char="•"/>
            </a:pPr>
            <a:endParaRPr lang="en-US" sz="3200" dirty="0" smtClean="0"/>
          </a:p>
          <a:p>
            <a:pPr marL="457200" indent="-457200" algn="just">
              <a:buFont typeface="Arial" panose="020B0604020202020204" pitchFamily="34" charset="0"/>
              <a:buChar char="•"/>
            </a:pPr>
            <a:r>
              <a:rPr lang="en-US" sz="3200" dirty="0" smtClean="0"/>
              <a:t>Male patients </a:t>
            </a:r>
            <a:r>
              <a:rPr lang="en-US" sz="3200" dirty="0" smtClean="0"/>
              <a:t>with a prior history </a:t>
            </a:r>
            <a:r>
              <a:rPr lang="en-US" sz="3200" dirty="0"/>
              <a:t>of drug  </a:t>
            </a:r>
            <a:r>
              <a:rPr lang="en-US" sz="3200" dirty="0" smtClean="0"/>
              <a:t>use, but who have successfully quit,  should still be considered for  bariatric surgery</a:t>
            </a:r>
          </a:p>
        </p:txBody>
      </p:sp>
      <p:sp>
        <p:nvSpPr>
          <p:cNvPr id="23" name="Text Placeholder 457"/>
          <p:cNvSpPr>
            <a:spLocks noGrp="1"/>
          </p:cNvSpPr>
          <p:nvPr>
            <p:ph type="body" sz="quarter" idx="25"/>
          </p:nvPr>
        </p:nvSpPr>
        <p:spPr>
          <a:xfrm>
            <a:off x="922340" y="18431378"/>
            <a:ext cx="10047018" cy="861766"/>
          </a:xfrm>
        </p:spPr>
        <p:txBody>
          <a:bodyPr/>
          <a:lstStyle/>
          <a:p>
            <a:r>
              <a:rPr lang="en-US" sz="4400" dirty="0" smtClean="0"/>
              <a:t>Results</a:t>
            </a:r>
            <a:endParaRPr lang="en-US" sz="4400" dirty="0"/>
          </a:p>
        </p:txBody>
      </p:sp>
      <p:sp>
        <p:nvSpPr>
          <p:cNvPr id="24" name="Rectangle 23"/>
          <p:cNvSpPr/>
          <p:nvPr/>
        </p:nvSpPr>
        <p:spPr>
          <a:xfrm>
            <a:off x="933236" y="19293144"/>
            <a:ext cx="10046224" cy="2554545"/>
          </a:xfrm>
          <a:prstGeom prst="rect">
            <a:avLst/>
          </a:prstGeom>
        </p:spPr>
        <p:txBody>
          <a:bodyPr wrap="square">
            <a:spAutoFit/>
          </a:bodyPr>
          <a:lstStyle/>
          <a:p>
            <a:pPr marL="457200" indent="-457200" algn="just">
              <a:buFont typeface="Arial" panose="020B0604020202020204" pitchFamily="34" charset="0"/>
              <a:buChar char="•"/>
            </a:pPr>
            <a:r>
              <a:rPr lang="en-US" sz="3200" dirty="0" smtClean="0"/>
              <a:t>We identified </a:t>
            </a:r>
            <a:r>
              <a:rPr lang="en-US" sz="3200" dirty="0" smtClean="0"/>
              <a:t>52 </a:t>
            </a:r>
            <a:r>
              <a:rPr lang="en-US" sz="3200" dirty="0" smtClean="0"/>
              <a:t>male patients who </a:t>
            </a:r>
            <a:r>
              <a:rPr lang="en-US" sz="3200" dirty="0" smtClean="0"/>
              <a:t>met our </a:t>
            </a:r>
            <a:r>
              <a:rPr lang="en-US" sz="3200" dirty="0" smtClean="0"/>
              <a:t>inclusion </a:t>
            </a:r>
            <a:r>
              <a:rPr lang="en-US" sz="3200" dirty="0" smtClean="0"/>
              <a:t>criteria.</a:t>
            </a:r>
            <a:endParaRPr lang="en-US" sz="3200" dirty="0" smtClean="0"/>
          </a:p>
          <a:p>
            <a:pPr marL="457200" indent="-457200" algn="just">
              <a:buFont typeface="Arial" panose="020B0604020202020204" pitchFamily="34" charset="0"/>
              <a:buChar char="•"/>
            </a:pPr>
            <a:r>
              <a:rPr lang="en-US" sz="3200" dirty="0" smtClean="0"/>
              <a:t>28 (51.85%) </a:t>
            </a:r>
            <a:r>
              <a:rPr lang="en-US" sz="3200" dirty="0" smtClean="0"/>
              <a:t>patients had </a:t>
            </a:r>
            <a:r>
              <a:rPr lang="en-US" sz="3200" dirty="0" smtClean="0"/>
              <a:t>no </a:t>
            </a:r>
            <a:r>
              <a:rPr lang="en-US" sz="3200" dirty="0" smtClean="0"/>
              <a:t>history of illicit drug </a:t>
            </a:r>
            <a:r>
              <a:rPr lang="en-US" sz="3200" dirty="0" smtClean="0"/>
              <a:t>use.</a:t>
            </a:r>
          </a:p>
          <a:p>
            <a:pPr marL="457200" indent="-457200" algn="just">
              <a:buFont typeface="Arial" panose="020B0604020202020204" pitchFamily="34" charset="0"/>
              <a:buChar char="•"/>
            </a:pPr>
            <a:r>
              <a:rPr lang="en-US" sz="3200" dirty="0" smtClean="0"/>
              <a:t>24 (46.15%) patients had a history of illicit drug use.</a:t>
            </a:r>
            <a:endParaRPr lang="en-US" sz="3200" dirty="0" smtClean="0"/>
          </a:p>
          <a:p>
            <a:pPr marL="457200" indent="-457200" algn="just">
              <a:buFont typeface="Arial" panose="020B0604020202020204" pitchFamily="34" charset="0"/>
              <a:buChar char="•"/>
            </a:pPr>
            <a:r>
              <a:rPr lang="en-US" sz="3200" dirty="0" smtClean="0"/>
              <a:t>All patients had stopped drug use prior to surgery. </a:t>
            </a:r>
          </a:p>
        </p:txBody>
      </p:sp>
      <p:sp>
        <p:nvSpPr>
          <p:cNvPr id="27" name="Text Placeholder 468"/>
          <p:cNvSpPr>
            <a:spLocks noGrp="1"/>
          </p:cNvSpPr>
          <p:nvPr>
            <p:ph type="body" sz="quarter" idx="11"/>
          </p:nvPr>
        </p:nvSpPr>
        <p:spPr>
          <a:xfrm>
            <a:off x="11471564" y="5322390"/>
            <a:ext cx="20864945" cy="1303632"/>
          </a:xfrm>
        </p:spPr>
        <p:txBody>
          <a:bodyPr/>
          <a:lstStyle/>
          <a:p>
            <a:r>
              <a:rPr lang="en-US" sz="4400" dirty="0" smtClean="0"/>
              <a:t>Tables</a:t>
            </a:r>
            <a:endParaRPr lang="en-US" sz="4400" dirty="0"/>
          </a:p>
        </p:txBody>
      </p:sp>
      <p:graphicFrame>
        <p:nvGraphicFramePr>
          <p:cNvPr id="4" name="Table 3"/>
          <p:cNvGraphicFramePr>
            <a:graphicFrameLocks noGrp="1"/>
          </p:cNvGraphicFramePr>
          <p:nvPr>
            <p:extLst>
              <p:ext uri="{D42A27DB-BD31-4B8C-83A1-F6EECF244321}">
                <p14:modId xmlns:p14="http://schemas.microsoft.com/office/powerpoint/2010/main" val="1877975286"/>
              </p:ext>
            </p:extLst>
          </p:nvPr>
        </p:nvGraphicFramePr>
        <p:xfrm>
          <a:off x="12104732" y="6560168"/>
          <a:ext cx="19649885" cy="7765846"/>
        </p:xfrm>
        <a:graphic>
          <a:graphicData uri="http://schemas.openxmlformats.org/drawingml/2006/table">
            <a:tbl>
              <a:tblPr>
                <a:tableStyleId>{793D81CF-94F2-401A-BA57-92F5A7B2D0C5}</a:tableStyleId>
              </a:tblPr>
              <a:tblGrid>
                <a:gridCol w="7430177"/>
                <a:gridCol w="4073236"/>
                <a:gridCol w="4384294"/>
                <a:gridCol w="3762178"/>
              </a:tblGrid>
              <a:tr h="1180917">
                <a:tc gridSpan="4">
                  <a:txBody>
                    <a:bodyPr/>
                    <a:lstStyle/>
                    <a:p>
                      <a:pPr algn="ctr" fontAlgn="b"/>
                      <a:r>
                        <a:rPr lang="en-US" sz="4000" b="1" u="none" strike="noStrike" dirty="0" smtClean="0">
                          <a:effectLst/>
                        </a:rPr>
                        <a:t>Table 1. Differences </a:t>
                      </a:r>
                      <a:r>
                        <a:rPr lang="en-US" sz="4000" b="1" u="none" strike="noStrike" dirty="0">
                          <a:effectLst/>
                        </a:rPr>
                        <a:t>in Pre-Operative Nutritional Status in Non-Drug Use vs Any Drug Use</a:t>
                      </a:r>
                      <a:endParaRPr lang="en-US" sz="4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r>
              <a:tr h="785352">
                <a:tc>
                  <a:txBody>
                    <a:bodyPr/>
                    <a:lstStyle/>
                    <a:p>
                      <a:pPr algn="ctr" fontAlgn="b"/>
                      <a:endParaRPr lang="en-US" sz="3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b="1" u="none" strike="noStrike" dirty="0">
                          <a:effectLst/>
                        </a:rPr>
                        <a:t>Non Drug Users</a:t>
                      </a:r>
                      <a:endParaRPr lang="en-US" sz="3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b="1" u="none" strike="noStrike" dirty="0">
                          <a:effectLst/>
                        </a:rPr>
                        <a:t>Drug Users</a:t>
                      </a:r>
                      <a:endParaRPr lang="en-US" sz="3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b="1" u="none" strike="noStrike" dirty="0">
                          <a:effectLst/>
                        </a:rPr>
                        <a:t>P-Value</a:t>
                      </a:r>
                      <a:endParaRPr lang="en-US" sz="3200" b="1" i="0" u="none" strike="noStrike" dirty="0">
                        <a:solidFill>
                          <a:srgbClr val="000000"/>
                        </a:solidFill>
                        <a:effectLst/>
                        <a:latin typeface="Calibri" panose="020F0502020204030204" pitchFamily="34" charset="0"/>
                      </a:endParaRPr>
                    </a:p>
                  </a:txBody>
                  <a:tcPr marL="9525" marR="9525" marT="9525" marB="0" anchor="ctr"/>
                </a:tc>
              </a:tr>
              <a:tr h="1045443">
                <a:tc>
                  <a:txBody>
                    <a:bodyPr/>
                    <a:lstStyle/>
                    <a:p>
                      <a:pPr algn="ctr" fontAlgn="b"/>
                      <a:r>
                        <a:rPr lang="en-US" sz="3200" b="1" u="none" strike="noStrike" dirty="0">
                          <a:effectLst/>
                        </a:rPr>
                        <a:t>Clinical Diagnosis of Impaired Fasting Glucose</a:t>
                      </a:r>
                      <a:endParaRPr lang="en-US" sz="3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7/28 (25%)</a:t>
                      </a:r>
                      <a:endParaRPr lang="en-US"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dirty="0">
                          <a:effectLst/>
                        </a:rPr>
                        <a:t>16/24 (66.6%)</a:t>
                      </a:r>
                      <a:endParaRPr lang="en-US" sz="3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dirty="0" smtClean="0">
                          <a:effectLst/>
                        </a:rPr>
                        <a:t>4*10</a:t>
                      </a:r>
                      <a:r>
                        <a:rPr lang="en-US" sz="3200" u="none" strike="noStrike" baseline="30000" dirty="0" smtClean="0">
                          <a:effectLst/>
                        </a:rPr>
                        <a:t>-5</a:t>
                      </a:r>
                      <a:endParaRPr lang="en-US" sz="3200" b="0" i="0" u="none" strike="noStrike" dirty="0">
                        <a:solidFill>
                          <a:srgbClr val="000000"/>
                        </a:solidFill>
                        <a:effectLst/>
                        <a:latin typeface="Calibri" panose="020F0502020204030204" pitchFamily="34" charset="0"/>
                      </a:endParaRPr>
                    </a:p>
                  </a:txBody>
                  <a:tcPr marL="9525" marR="9525" marT="9525" marB="0" anchor="ctr"/>
                </a:tc>
              </a:tr>
              <a:tr h="677452">
                <a:tc>
                  <a:txBody>
                    <a:bodyPr/>
                    <a:lstStyle/>
                    <a:p>
                      <a:pPr algn="ctr" fontAlgn="b"/>
                      <a:r>
                        <a:rPr lang="en-US" sz="3200" b="1" u="none" strike="noStrike">
                          <a:effectLst/>
                        </a:rPr>
                        <a:t>Use of Diabetes Medication</a:t>
                      </a:r>
                      <a:endParaRPr lang="en-US" sz="3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7/28 (25%)</a:t>
                      </a:r>
                      <a:endParaRPr lang="en-US"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13/24(54.2%)</a:t>
                      </a:r>
                      <a:endParaRPr lang="en-US"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0.001</a:t>
                      </a:r>
                      <a:endParaRPr lang="en-US" sz="3200" b="0" i="0" u="none" strike="noStrike">
                        <a:solidFill>
                          <a:srgbClr val="000000"/>
                        </a:solidFill>
                        <a:effectLst/>
                        <a:latin typeface="Calibri" panose="020F0502020204030204" pitchFamily="34" charset="0"/>
                      </a:endParaRPr>
                    </a:p>
                  </a:txBody>
                  <a:tcPr marL="9525" marR="9525" marT="9525" marB="0" anchor="ctr"/>
                </a:tc>
              </a:tr>
              <a:tr h="785352">
                <a:tc>
                  <a:txBody>
                    <a:bodyPr/>
                    <a:lstStyle/>
                    <a:p>
                      <a:pPr algn="ctr" fontAlgn="b"/>
                      <a:r>
                        <a:rPr lang="en-US" sz="3200" b="1" u="none" strike="noStrike" dirty="0" smtClean="0">
                          <a:effectLst/>
                        </a:rPr>
                        <a:t>Elevated </a:t>
                      </a:r>
                      <a:r>
                        <a:rPr lang="en-US" sz="3200" b="1" u="none" strike="noStrike" dirty="0">
                          <a:effectLst/>
                        </a:rPr>
                        <a:t>HbA1C</a:t>
                      </a:r>
                      <a:endParaRPr lang="en-US" sz="3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dirty="0">
                          <a:effectLst/>
                        </a:rPr>
                        <a:t>7/20 (35%)</a:t>
                      </a:r>
                      <a:endParaRPr lang="en-US" sz="3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dirty="0">
                          <a:effectLst/>
                        </a:rPr>
                        <a:t>17/23 (73.91%)</a:t>
                      </a:r>
                      <a:endParaRPr lang="en-US" sz="3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dirty="0">
                          <a:effectLst/>
                        </a:rPr>
                        <a:t>9*10</a:t>
                      </a:r>
                      <a:r>
                        <a:rPr lang="en-US" sz="3200" u="none" strike="noStrike" baseline="30000" dirty="0">
                          <a:effectLst/>
                        </a:rPr>
                        <a:t>-5</a:t>
                      </a:r>
                      <a:endParaRPr lang="en-US" sz="3200" b="0" i="0" u="none" strike="noStrike" baseline="30000" dirty="0">
                        <a:solidFill>
                          <a:srgbClr val="000000"/>
                        </a:solidFill>
                        <a:effectLst/>
                        <a:latin typeface="Calibri" panose="020F0502020204030204" pitchFamily="34" charset="0"/>
                      </a:endParaRPr>
                    </a:p>
                  </a:txBody>
                  <a:tcPr marL="9525" marR="9525" marT="9525" marB="0" anchor="ctr"/>
                </a:tc>
              </a:tr>
              <a:tr h="785352">
                <a:tc>
                  <a:txBody>
                    <a:bodyPr/>
                    <a:lstStyle/>
                    <a:p>
                      <a:pPr algn="ctr" fontAlgn="b"/>
                      <a:r>
                        <a:rPr lang="en-US" sz="3200" b="1" u="none" strike="noStrike" dirty="0" smtClean="0">
                          <a:effectLst/>
                        </a:rPr>
                        <a:t>Vitamin </a:t>
                      </a:r>
                      <a:r>
                        <a:rPr lang="en-US" sz="3200" b="1" u="none" strike="noStrike" dirty="0">
                          <a:effectLst/>
                        </a:rPr>
                        <a:t>D Deficiency</a:t>
                      </a:r>
                      <a:endParaRPr lang="en-US" sz="3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12/17 (72.2%)</a:t>
                      </a:r>
                      <a:endParaRPr lang="en-US"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5/21 (23.8%)</a:t>
                      </a:r>
                      <a:endParaRPr lang="en-US"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dirty="0">
                          <a:effectLst/>
                        </a:rPr>
                        <a:t>3*10</a:t>
                      </a:r>
                      <a:r>
                        <a:rPr lang="en-US" sz="3200" u="none" strike="noStrike" baseline="30000" dirty="0">
                          <a:effectLst/>
                        </a:rPr>
                        <a:t>-6</a:t>
                      </a:r>
                      <a:endParaRPr lang="en-US" sz="3200" b="0" i="0" u="none" strike="noStrike" baseline="30000" dirty="0">
                        <a:solidFill>
                          <a:srgbClr val="000000"/>
                        </a:solidFill>
                        <a:effectLst/>
                        <a:latin typeface="Calibri" panose="020F0502020204030204" pitchFamily="34" charset="0"/>
                      </a:endParaRPr>
                    </a:p>
                  </a:txBody>
                  <a:tcPr marL="9525" marR="9525" marT="9525" marB="0" anchor="ctr"/>
                </a:tc>
              </a:tr>
              <a:tr h="785352">
                <a:tc>
                  <a:txBody>
                    <a:bodyPr/>
                    <a:lstStyle/>
                    <a:p>
                      <a:pPr algn="ctr" fontAlgn="b"/>
                      <a:r>
                        <a:rPr lang="en-US" sz="3200" b="1" u="none" strike="noStrike" dirty="0" smtClean="0">
                          <a:effectLst/>
                        </a:rPr>
                        <a:t>Elevated </a:t>
                      </a:r>
                      <a:r>
                        <a:rPr lang="en-US" sz="3200" b="1" u="none" strike="noStrike" dirty="0">
                          <a:effectLst/>
                        </a:rPr>
                        <a:t>Total Cholesterol</a:t>
                      </a:r>
                      <a:endParaRPr lang="en-US" sz="3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10/26 (38.46%)</a:t>
                      </a:r>
                      <a:endParaRPr lang="en-US"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3/24 (12.5%)</a:t>
                      </a:r>
                      <a:endParaRPr lang="en-US"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0.0089</a:t>
                      </a:r>
                      <a:endParaRPr lang="en-US" sz="3200" b="0" i="0" u="none" strike="noStrike">
                        <a:solidFill>
                          <a:srgbClr val="000000"/>
                        </a:solidFill>
                        <a:effectLst/>
                        <a:latin typeface="Calibri" panose="020F0502020204030204" pitchFamily="34" charset="0"/>
                      </a:endParaRPr>
                    </a:p>
                  </a:txBody>
                  <a:tcPr marL="9525" marR="9525" marT="9525" marB="0" anchor="ctr"/>
                </a:tc>
              </a:tr>
              <a:tr h="675183">
                <a:tc>
                  <a:txBody>
                    <a:bodyPr/>
                    <a:lstStyle/>
                    <a:p>
                      <a:pPr algn="ctr" fontAlgn="b"/>
                      <a:r>
                        <a:rPr lang="en-US" sz="3200" b="1" u="none" strike="noStrike" dirty="0" smtClean="0">
                          <a:effectLst/>
                        </a:rPr>
                        <a:t>Elevated </a:t>
                      </a:r>
                      <a:r>
                        <a:rPr lang="en-US" sz="3200" b="1" u="none" strike="noStrike" dirty="0">
                          <a:effectLst/>
                        </a:rPr>
                        <a:t>Low Density Lipoprotein</a:t>
                      </a:r>
                      <a:endParaRPr lang="en-US" sz="3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dirty="0">
                          <a:effectLst/>
                        </a:rPr>
                        <a:t>9/22 (43.48%)</a:t>
                      </a:r>
                      <a:endParaRPr lang="en-US" sz="3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5/24 (20.83%)</a:t>
                      </a:r>
                      <a:endParaRPr lang="en-US"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dirty="0">
                          <a:effectLst/>
                        </a:rPr>
                        <a:t>0.0455</a:t>
                      </a:r>
                      <a:endParaRPr lang="en-US" sz="3200" b="0" i="0" u="none" strike="noStrike" dirty="0">
                        <a:solidFill>
                          <a:srgbClr val="000000"/>
                        </a:solidFill>
                        <a:effectLst/>
                        <a:latin typeface="Calibri" panose="020F0502020204030204" pitchFamily="34" charset="0"/>
                      </a:endParaRPr>
                    </a:p>
                  </a:txBody>
                  <a:tcPr marL="9525" marR="9525" marT="9525" marB="0" anchor="ctr"/>
                </a:tc>
              </a:tr>
              <a:tr h="1045443">
                <a:tc>
                  <a:txBody>
                    <a:bodyPr/>
                    <a:lstStyle/>
                    <a:p>
                      <a:pPr algn="ctr" fontAlgn="b"/>
                      <a:r>
                        <a:rPr lang="en-US" sz="3200" b="1" i="0" u="none" strike="noStrike" dirty="0" smtClean="0">
                          <a:solidFill>
                            <a:srgbClr val="000000"/>
                          </a:solidFill>
                          <a:effectLst/>
                          <a:latin typeface="Calibri" panose="020F0502020204030204" pitchFamily="34" charset="0"/>
                        </a:rPr>
                        <a:t>High Density</a:t>
                      </a:r>
                      <a:r>
                        <a:rPr lang="en-US" sz="3200" b="1" i="0" u="none" strike="noStrike" baseline="0" dirty="0" smtClean="0">
                          <a:solidFill>
                            <a:srgbClr val="000000"/>
                          </a:solidFill>
                          <a:effectLst/>
                          <a:latin typeface="Calibri" panose="020F0502020204030204" pitchFamily="34" charset="0"/>
                        </a:rPr>
                        <a:t> Lipoprotein</a:t>
                      </a:r>
                      <a:r>
                        <a:rPr lang="en-US" sz="3200" b="1" i="0" u="none" strike="noStrike" dirty="0" smtClean="0">
                          <a:solidFill>
                            <a:srgbClr val="000000"/>
                          </a:solidFill>
                          <a:effectLst/>
                          <a:latin typeface="Calibri" panose="020F0502020204030204" pitchFamily="34" charset="0"/>
                        </a:rPr>
                        <a:t> &lt; 35</a:t>
                      </a:r>
                      <a:endParaRPr lang="en-US" sz="3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b="0" i="0" u="none" strike="noStrike" dirty="0" smtClean="0">
                          <a:solidFill>
                            <a:srgbClr val="000000"/>
                          </a:solidFill>
                          <a:effectLst/>
                          <a:latin typeface="Calibri" panose="020F0502020204030204" pitchFamily="34" charset="0"/>
                        </a:rPr>
                        <a:t>14/24 (58.33%)</a:t>
                      </a:r>
                      <a:endParaRPr lang="en-US" sz="3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b="0" i="0" u="none" strike="noStrike" dirty="0" smtClean="0">
                          <a:solidFill>
                            <a:srgbClr val="000000"/>
                          </a:solidFill>
                          <a:effectLst/>
                          <a:latin typeface="Calibri" panose="020F0502020204030204" pitchFamily="34" charset="0"/>
                        </a:rPr>
                        <a:t>10/24 (41.67%)</a:t>
                      </a:r>
                      <a:endParaRPr lang="en-US" sz="3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b="0" i="0" u="none" strike="noStrike" dirty="0" smtClean="0">
                          <a:solidFill>
                            <a:srgbClr val="000000"/>
                          </a:solidFill>
                          <a:effectLst/>
                          <a:latin typeface="Calibri" panose="020F0502020204030204" pitchFamily="34" charset="0"/>
                        </a:rPr>
                        <a:t>.0977</a:t>
                      </a:r>
                      <a:endParaRPr lang="en-US" sz="32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39283131"/>
              </p:ext>
            </p:extLst>
          </p:nvPr>
        </p:nvGraphicFramePr>
        <p:xfrm>
          <a:off x="12099243" y="14781878"/>
          <a:ext cx="19655373" cy="5418049"/>
        </p:xfrm>
        <a:graphic>
          <a:graphicData uri="http://schemas.openxmlformats.org/drawingml/2006/table">
            <a:tbl>
              <a:tblPr>
                <a:tableStyleId>{793D81CF-94F2-401A-BA57-92F5A7B2D0C5}</a:tableStyleId>
              </a:tblPr>
              <a:tblGrid>
                <a:gridCol w="7809739"/>
                <a:gridCol w="3158836"/>
                <a:gridCol w="5652655"/>
                <a:gridCol w="3034143"/>
              </a:tblGrid>
              <a:tr h="735577">
                <a:tc gridSpan="4">
                  <a:txBody>
                    <a:bodyPr/>
                    <a:lstStyle/>
                    <a:p>
                      <a:pPr algn="ctr" fontAlgn="b"/>
                      <a:r>
                        <a:rPr lang="en-US" sz="4000" b="1" u="none" strike="noStrike" dirty="0" smtClean="0">
                          <a:effectLst/>
                        </a:rPr>
                        <a:t>Table 2. Differences </a:t>
                      </a:r>
                      <a:r>
                        <a:rPr lang="en-US" sz="4000" b="1" u="none" strike="noStrike" dirty="0">
                          <a:effectLst/>
                        </a:rPr>
                        <a:t>in Post-Operative Nutritional Status in Non-Drug Use vs Any Drug Use</a:t>
                      </a:r>
                      <a:endParaRPr lang="en-US" sz="4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r>
              <a:tr h="735577">
                <a:tc>
                  <a:txBody>
                    <a:bodyPr/>
                    <a:lstStyle/>
                    <a:p>
                      <a:pPr algn="ctr" fontAlgn="b"/>
                      <a:endParaRPr lang="en-US" sz="3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b="1" u="none" strike="noStrike" dirty="0">
                          <a:effectLst/>
                        </a:rPr>
                        <a:t>Non Drug Users</a:t>
                      </a:r>
                      <a:endParaRPr lang="en-US" sz="3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b="1" u="none" strike="noStrike" dirty="0">
                          <a:effectLst/>
                        </a:rPr>
                        <a:t>Drug Users</a:t>
                      </a:r>
                      <a:endParaRPr lang="en-US" sz="3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b="1" u="none" strike="noStrike" dirty="0">
                          <a:effectLst/>
                        </a:rPr>
                        <a:t>P-Value</a:t>
                      </a:r>
                      <a:endParaRPr lang="en-US" sz="3200" b="1" i="0" u="none" strike="noStrike" dirty="0">
                        <a:solidFill>
                          <a:srgbClr val="000000"/>
                        </a:solidFill>
                        <a:effectLst/>
                        <a:latin typeface="Calibri" panose="020F0502020204030204" pitchFamily="34" charset="0"/>
                      </a:endParaRPr>
                    </a:p>
                  </a:txBody>
                  <a:tcPr marL="9525" marR="9525" marT="9525" marB="0" anchor="ctr"/>
                </a:tc>
              </a:tr>
              <a:tr h="770844">
                <a:tc>
                  <a:txBody>
                    <a:bodyPr/>
                    <a:lstStyle/>
                    <a:p>
                      <a:pPr algn="ctr" fontAlgn="b"/>
                      <a:r>
                        <a:rPr lang="en-US" sz="3200" b="1" u="none" strike="noStrike" dirty="0" smtClean="0">
                          <a:effectLst/>
                        </a:rPr>
                        <a:t>Elevated </a:t>
                      </a:r>
                      <a:r>
                        <a:rPr lang="en-US" sz="3200" b="1" u="none" strike="noStrike" dirty="0">
                          <a:effectLst/>
                        </a:rPr>
                        <a:t>HbA1C</a:t>
                      </a:r>
                      <a:endParaRPr lang="en-US" sz="3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2/14 (14.29%)</a:t>
                      </a:r>
                      <a:endParaRPr lang="en-US"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dirty="0">
                          <a:effectLst/>
                        </a:rPr>
                        <a:t>5/16 (31.25%)</a:t>
                      </a:r>
                      <a:endParaRPr lang="en-US" sz="3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0.0133</a:t>
                      </a:r>
                      <a:endParaRPr lang="en-US" sz="3200" b="0" i="0" u="none" strike="noStrike">
                        <a:solidFill>
                          <a:srgbClr val="000000"/>
                        </a:solidFill>
                        <a:effectLst/>
                        <a:latin typeface="Calibri" panose="020F0502020204030204" pitchFamily="34" charset="0"/>
                      </a:endParaRPr>
                    </a:p>
                  </a:txBody>
                  <a:tcPr marL="9525" marR="9525" marT="9525" marB="0" anchor="ctr"/>
                </a:tc>
              </a:tr>
              <a:tr h="735577">
                <a:tc>
                  <a:txBody>
                    <a:bodyPr/>
                    <a:lstStyle/>
                    <a:p>
                      <a:pPr algn="ctr" fontAlgn="b"/>
                      <a:r>
                        <a:rPr lang="en-US" sz="3200" b="1" u="none" strike="noStrike" dirty="0" smtClean="0">
                          <a:effectLst/>
                        </a:rPr>
                        <a:t>Vitamin </a:t>
                      </a:r>
                      <a:r>
                        <a:rPr lang="en-US" sz="3200" b="1" u="none" strike="noStrike" dirty="0">
                          <a:effectLst/>
                        </a:rPr>
                        <a:t>D Deficiency</a:t>
                      </a:r>
                      <a:endParaRPr lang="en-US" sz="3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2/14 (14.29%)</a:t>
                      </a:r>
                      <a:endParaRPr lang="en-US"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3/16 (18.75%)</a:t>
                      </a:r>
                      <a:endParaRPr lang="en-US"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0.61</a:t>
                      </a:r>
                      <a:endParaRPr lang="en-US" sz="3200" b="0" i="0" u="none" strike="noStrike">
                        <a:solidFill>
                          <a:srgbClr val="000000"/>
                        </a:solidFill>
                        <a:effectLst/>
                        <a:latin typeface="Calibri" panose="020F0502020204030204" pitchFamily="34" charset="0"/>
                      </a:endParaRPr>
                    </a:p>
                  </a:txBody>
                  <a:tcPr marL="9525" marR="9525" marT="9525" marB="0" anchor="ctr"/>
                </a:tc>
              </a:tr>
              <a:tr h="735577">
                <a:tc>
                  <a:txBody>
                    <a:bodyPr/>
                    <a:lstStyle/>
                    <a:p>
                      <a:pPr algn="ctr" fontAlgn="b"/>
                      <a:r>
                        <a:rPr lang="en-US" sz="3200" b="1" u="none" strike="noStrike" dirty="0" smtClean="0">
                          <a:effectLst/>
                        </a:rPr>
                        <a:t>Elevated </a:t>
                      </a:r>
                      <a:r>
                        <a:rPr lang="en-US" sz="3200" b="1" u="none" strike="noStrike" dirty="0">
                          <a:effectLst/>
                        </a:rPr>
                        <a:t>Total Cholesterol</a:t>
                      </a:r>
                      <a:endParaRPr lang="en-US" sz="3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2/15 (13.33%)</a:t>
                      </a:r>
                      <a:endParaRPr lang="en-US"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3/18 (16.67%)</a:t>
                      </a:r>
                      <a:endParaRPr lang="en-US"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0.677</a:t>
                      </a:r>
                      <a:endParaRPr lang="en-US" sz="3200" b="0" i="0" u="none" strike="noStrike">
                        <a:solidFill>
                          <a:srgbClr val="000000"/>
                        </a:solidFill>
                        <a:effectLst/>
                        <a:latin typeface="Calibri" panose="020F0502020204030204" pitchFamily="34" charset="0"/>
                      </a:endParaRPr>
                    </a:p>
                  </a:txBody>
                  <a:tcPr marL="9525" marR="9525" marT="9525" marB="0" anchor="ctr"/>
                </a:tc>
              </a:tr>
              <a:tr h="873625">
                <a:tc>
                  <a:txBody>
                    <a:bodyPr/>
                    <a:lstStyle/>
                    <a:p>
                      <a:pPr algn="ctr" fontAlgn="b"/>
                      <a:r>
                        <a:rPr lang="en-US" sz="3200" b="1" u="none" strike="noStrike" dirty="0" smtClean="0">
                          <a:effectLst/>
                        </a:rPr>
                        <a:t>Elevated </a:t>
                      </a:r>
                      <a:r>
                        <a:rPr lang="en-US" sz="3200" b="1" u="none" strike="noStrike" dirty="0">
                          <a:effectLst/>
                        </a:rPr>
                        <a:t>Low Density Lipoprotein</a:t>
                      </a:r>
                      <a:endParaRPr lang="en-US" sz="3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dirty="0">
                          <a:effectLst/>
                        </a:rPr>
                        <a:t>2/15 (13.33%)</a:t>
                      </a:r>
                      <a:endParaRPr lang="en-US" sz="3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dirty="0">
                          <a:effectLst/>
                        </a:rPr>
                        <a:t>1/18 (5.56%)</a:t>
                      </a:r>
                      <a:endParaRPr lang="en-US" sz="3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dirty="0">
                          <a:effectLst/>
                        </a:rPr>
                        <a:t>0.3317</a:t>
                      </a:r>
                      <a:endParaRPr lang="en-US" sz="3200" b="0" i="0" u="none" strike="noStrike" dirty="0">
                        <a:solidFill>
                          <a:srgbClr val="000000"/>
                        </a:solidFill>
                        <a:effectLst/>
                        <a:latin typeface="Calibri" panose="020F0502020204030204" pitchFamily="34" charset="0"/>
                      </a:endParaRPr>
                    </a:p>
                  </a:txBody>
                  <a:tcPr marL="9525" marR="9525" marT="9525" marB="0" anchor="ctr"/>
                </a:tc>
              </a:tr>
              <a:tr h="831272">
                <a:tc>
                  <a:txBody>
                    <a:bodyPr/>
                    <a:lstStyle/>
                    <a:p>
                      <a:pPr algn="ctr" fontAlgn="b"/>
                      <a:r>
                        <a:rPr lang="en-US" sz="3200" b="1" i="0" u="none" strike="noStrike" smtClean="0">
                          <a:solidFill>
                            <a:srgbClr val="000000"/>
                          </a:solidFill>
                          <a:effectLst/>
                          <a:latin typeface="Calibri" panose="020F0502020204030204" pitchFamily="34" charset="0"/>
                        </a:rPr>
                        <a:t>High Density</a:t>
                      </a:r>
                      <a:r>
                        <a:rPr lang="en-US" sz="3200" b="1" i="0" u="none" strike="noStrike" baseline="0" smtClean="0">
                          <a:solidFill>
                            <a:srgbClr val="000000"/>
                          </a:solidFill>
                          <a:effectLst/>
                          <a:latin typeface="Calibri" panose="020F0502020204030204" pitchFamily="34" charset="0"/>
                        </a:rPr>
                        <a:t> Lipoprotein</a:t>
                      </a:r>
                      <a:r>
                        <a:rPr lang="en-US" sz="3200" b="1" i="0" u="none" strike="noStrike" smtClean="0">
                          <a:solidFill>
                            <a:srgbClr val="000000"/>
                          </a:solidFill>
                          <a:effectLst/>
                          <a:latin typeface="Calibri" panose="020F0502020204030204" pitchFamily="34" charset="0"/>
                        </a:rPr>
                        <a:t> &lt; 35</a:t>
                      </a:r>
                      <a:endParaRPr lang="en-US" sz="3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b="0" i="0" u="none" strike="noStrike" dirty="0" smtClean="0">
                          <a:solidFill>
                            <a:srgbClr val="000000"/>
                          </a:solidFill>
                          <a:effectLst/>
                          <a:latin typeface="Calibri" panose="020F0502020204030204" pitchFamily="34" charset="0"/>
                        </a:rPr>
                        <a:t>0/15 (0%)</a:t>
                      </a:r>
                      <a:endParaRPr lang="en-US" sz="3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b="0" i="0" u="none" strike="noStrike" dirty="0" smtClean="0">
                          <a:solidFill>
                            <a:srgbClr val="000000"/>
                          </a:solidFill>
                          <a:effectLst/>
                          <a:latin typeface="Calibri" panose="020F0502020204030204" pitchFamily="34" charset="0"/>
                        </a:rPr>
                        <a:t>0/18 (0%)</a:t>
                      </a:r>
                      <a:endParaRPr lang="en-US" sz="3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b="0" i="0" u="none" strike="noStrike" dirty="0" smtClean="0">
                          <a:solidFill>
                            <a:srgbClr val="000000"/>
                          </a:solidFill>
                          <a:effectLst/>
                          <a:latin typeface="Calibri" panose="020F0502020204030204" pitchFamily="34" charset="0"/>
                        </a:rPr>
                        <a:t>-</a:t>
                      </a:r>
                      <a:endParaRPr lang="en-US" sz="32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25966854"/>
              </p:ext>
            </p:extLst>
          </p:nvPr>
        </p:nvGraphicFramePr>
        <p:xfrm>
          <a:off x="12099245" y="21118289"/>
          <a:ext cx="19655372" cy="10301697"/>
        </p:xfrm>
        <a:graphic>
          <a:graphicData uri="http://schemas.openxmlformats.org/drawingml/2006/table">
            <a:tbl>
              <a:tblPr>
                <a:tableStyleId>{793D81CF-94F2-401A-BA57-92F5A7B2D0C5}</a:tableStyleId>
              </a:tblPr>
              <a:tblGrid>
                <a:gridCol w="6693178"/>
                <a:gridCol w="4981977"/>
                <a:gridCol w="5114142"/>
                <a:gridCol w="2866075"/>
              </a:tblGrid>
              <a:tr h="1722079">
                <a:tc gridSpan="4">
                  <a:txBody>
                    <a:bodyPr/>
                    <a:lstStyle/>
                    <a:p>
                      <a:pPr algn="ctr" fontAlgn="b"/>
                      <a:r>
                        <a:rPr lang="en-US" sz="4000" b="1" u="none" strike="noStrike" dirty="0" smtClean="0">
                          <a:effectLst/>
                        </a:rPr>
                        <a:t>Table 3. Differences </a:t>
                      </a:r>
                      <a:r>
                        <a:rPr lang="en-US" sz="4000" b="1" u="none" strike="noStrike" dirty="0">
                          <a:effectLst/>
                        </a:rPr>
                        <a:t>in Weight Loss Characteristics, Readmission Rates, and Follow-Up Rates of All Groups</a:t>
                      </a:r>
                      <a:endParaRPr lang="en-US" sz="4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044333">
                <a:tc>
                  <a:txBody>
                    <a:bodyPr/>
                    <a:lstStyle/>
                    <a:p>
                      <a:pPr algn="ctr" fontAlgn="b"/>
                      <a:endParaRPr lang="en-US" sz="3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b="1" u="none" strike="noStrike" dirty="0">
                          <a:effectLst/>
                        </a:rPr>
                        <a:t>Non Drug Users</a:t>
                      </a:r>
                      <a:endParaRPr lang="en-US" sz="3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b="1" u="none" strike="noStrike" dirty="0">
                          <a:effectLst/>
                        </a:rPr>
                        <a:t>Drug Users</a:t>
                      </a:r>
                      <a:endParaRPr lang="en-US" sz="3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b="1" u="none" strike="noStrike" dirty="0" smtClean="0">
                          <a:effectLst/>
                        </a:rPr>
                        <a:t>P-Value</a:t>
                      </a:r>
                      <a:endParaRPr lang="en-US" sz="3200" b="1" i="0" u="none" strike="noStrike" dirty="0">
                        <a:solidFill>
                          <a:srgbClr val="000000"/>
                        </a:solidFill>
                        <a:effectLst/>
                        <a:latin typeface="Calibri" panose="020F0502020204030204" pitchFamily="34" charset="0"/>
                      </a:endParaRPr>
                    </a:p>
                  </a:txBody>
                  <a:tcPr marL="9525" marR="9525" marT="9525" marB="0" anchor="ctr"/>
                </a:tc>
              </a:tr>
              <a:tr h="1027841">
                <a:tc>
                  <a:txBody>
                    <a:bodyPr/>
                    <a:lstStyle/>
                    <a:p>
                      <a:pPr algn="ctr" fontAlgn="b"/>
                      <a:r>
                        <a:rPr lang="en-US" sz="3200" b="1" u="none" strike="noStrike">
                          <a:effectLst/>
                        </a:rPr>
                        <a:t>Age at Operation</a:t>
                      </a:r>
                      <a:endParaRPr lang="en-US" sz="3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3200" u="none" strike="noStrike" dirty="0">
                          <a:effectLst/>
                        </a:rPr>
                        <a:t>43.69 ± 12.29 (N=28)</a:t>
                      </a:r>
                      <a:endParaRPr lang="en-US" sz="3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49.30 ± 9.34 (N=24)</a:t>
                      </a:r>
                      <a:endParaRPr lang="en-US"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0.0735</a:t>
                      </a:r>
                      <a:endParaRPr lang="en-US" sz="3200" b="0" i="0" u="none" strike="noStrike">
                        <a:solidFill>
                          <a:srgbClr val="000000"/>
                        </a:solidFill>
                        <a:effectLst/>
                        <a:latin typeface="Calibri" panose="020F0502020204030204" pitchFamily="34" charset="0"/>
                      </a:endParaRPr>
                    </a:p>
                  </a:txBody>
                  <a:tcPr marL="9525" marR="9525" marT="9525" marB="0" anchor="ctr"/>
                </a:tc>
              </a:tr>
              <a:tr h="1027841">
                <a:tc>
                  <a:txBody>
                    <a:bodyPr/>
                    <a:lstStyle/>
                    <a:p>
                      <a:pPr algn="ctr" fontAlgn="b"/>
                      <a:r>
                        <a:rPr lang="en-US" sz="3200" b="1" u="none" strike="noStrike">
                          <a:effectLst/>
                        </a:rPr>
                        <a:t>Pre-Operative BMI</a:t>
                      </a:r>
                      <a:endParaRPr lang="en-US" sz="3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3200" u="none" strike="noStrike">
                          <a:effectLst/>
                        </a:rPr>
                        <a:t>49.14 ± 8.77 (N=28)</a:t>
                      </a:r>
                      <a:endParaRPr lang="en-US"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dirty="0">
                          <a:effectLst/>
                        </a:rPr>
                        <a:t>48.16 ± 6.36 (N=24)</a:t>
                      </a:r>
                      <a:endParaRPr lang="en-US" sz="3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dirty="0">
                          <a:effectLst/>
                        </a:rPr>
                        <a:t>0.653</a:t>
                      </a:r>
                      <a:endParaRPr lang="en-US" sz="3200" b="0" i="0" u="none" strike="noStrike" dirty="0">
                        <a:solidFill>
                          <a:srgbClr val="000000"/>
                        </a:solidFill>
                        <a:effectLst/>
                        <a:latin typeface="Calibri" panose="020F0502020204030204" pitchFamily="34" charset="0"/>
                      </a:endParaRPr>
                    </a:p>
                  </a:txBody>
                  <a:tcPr marL="9525" marR="9525" marT="9525" marB="0" anchor="ctr"/>
                </a:tc>
              </a:tr>
              <a:tr h="1027841">
                <a:tc>
                  <a:txBody>
                    <a:bodyPr/>
                    <a:lstStyle/>
                    <a:p>
                      <a:pPr algn="ctr" fontAlgn="b"/>
                      <a:r>
                        <a:rPr lang="en-US" sz="3200" b="1" u="none" strike="noStrike">
                          <a:effectLst/>
                        </a:rPr>
                        <a:t>Post-Operative BMI</a:t>
                      </a:r>
                      <a:endParaRPr lang="en-US" sz="3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33.39 ± 7.38 (N=14)</a:t>
                      </a:r>
                      <a:endParaRPr lang="en-US"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33.20 ± 6.58 (N=19)</a:t>
                      </a:r>
                      <a:endParaRPr lang="en-US"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0.9359</a:t>
                      </a:r>
                      <a:endParaRPr lang="en-US" sz="3200" b="0" i="0" u="none" strike="noStrike">
                        <a:solidFill>
                          <a:srgbClr val="000000"/>
                        </a:solidFill>
                        <a:effectLst/>
                        <a:latin typeface="Calibri" panose="020F0502020204030204" pitchFamily="34" charset="0"/>
                      </a:endParaRPr>
                    </a:p>
                  </a:txBody>
                  <a:tcPr marL="9525" marR="9525" marT="9525" marB="0" anchor="ctr"/>
                </a:tc>
              </a:tr>
              <a:tr h="1027841">
                <a:tc>
                  <a:txBody>
                    <a:bodyPr/>
                    <a:lstStyle/>
                    <a:p>
                      <a:pPr algn="ctr" fontAlgn="b"/>
                      <a:r>
                        <a:rPr lang="en-US" sz="3200" b="1" u="none" strike="noStrike">
                          <a:effectLst/>
                        </a:rPr>
                        <a:t>Percent Excess Weight Loss</a:t>
                      </a:r>
                      <a:endParaRPr lang="en-US" sz="3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59.75 ± 16.95 (N=14)</a:t>
                      </a:r>
                      <a:endParaRPr lang="en-US"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55.67 ± 21.61 (N=19)</a:t>
                      </a:r>
                      <a:endParaRPr lang="en-US"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0.8771</a:t>
                      </a:r>
                      <a:endParaRPr lang="en-US" sz="3200" b="0" i="0" u="none" strike="noStrike">
                        <a:solidFill>
                          <a:srgbClr val="000000"/>
                        </a:solidFill>
                        <a:effectLst/>
                        <a:latin typeface="Calibri" panose="020F0502020204030204" pitchFamily="34" charset="0"/>
                      </a:endParaRPr>
                    </a:p>
                  </a:txBody>
                  <a:tcPr marL="9525" marR="9525" marT="9525" marB="0" anchor="ctr"/>
                </a:tc>
              </a:tr>
              <a:tr h="1027841">
                <a:tc>
                  <a:txBody>
                    <a:bodyPr/>
                    <a:lstStyle/>
                    <a:p>
                      <a:pPr algn="ctr" fontAlgn="b"/>
                      <a:r>
                        <a:rPr lang="en-US" sz="3200" b="1" u="none" strike="noStrike">
                          <a:effectLst/>
                        </a:rPr>
                        <a:t>Incidence of &gt;50% Excess Weight Loss</a:t>
                      </a:r>
                      <a:endParaRPr lang="en-US" sz="3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8/14 (57.14%)</a:t>
                      </a:r>
                      <a:endParaRPr lang="en-US"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11/19 (57.89%)</a:t>
                      </a:r>
                      <a:endParaRPr lang="en-US"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0.9472</a:t>
                      </a:r>
                      <a:endParaRPr lang="en-US" sz="3200" b="0" i="0" u="none" strike="noStrike">
                        <a:solidFill>
                          <a:srgbClr val="000000"/>
                        </a:solidFill>
                        <a:effectLst/>
                        <a:latin typeface="Calibri" panose="020F0502020204030204" pitchFamily="34" charset="0"/>
                      </a:endParaRPr>
                    </a:p>
                  </a:txBody>
                  <a:tcPr marL="9525" marR="9525" marT="9525" marB="0" anchor="ctr"/>
                </a:tc>
              </a:tr>
              <a:tr h="1368239">
                <a:tc>
                  <a:txBody>
                    <a:bodyPr/>
                    <a:lstStyle/>
                    <a:p>
                      <a:pPr algn="ctr" fontAlgn="b"/>
                      <a:r>
                        <a:rPr lang="en-US" sz="3200" b="1" u="none" strike="noStrike">
                          <a:effectLst/>
                        </a:rPr>
                        <a:t>1-Year All Purpose Readmission Rate</a:t>
                      </a:r>
                      <a:endParaRPr lang="en-US" sz="3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dirty="0">
                          <a:effectLst/>
                        </a:rPr>
                        <a:t>1/28 (3.57%)</a:t>
                      </a:r>
                      <a:endParaRPr lang="en-US" sz="3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1/24 (4.17%)</a:t>
                      </a:r>
                      <a:endParaRPr lang="en-US"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a:effectLst/>
                        </a:rPr>
                        <a:t>0.8751</a:t>
                      </a:r>
                      <a:endParaRPr lang="en-US" sz="3200" b="0" i="0" u="none" strike="noStrike">
                        <a:solidFill>
                          <a:srgbClr val="000000"/>
                        </a:solidFill>
                        <a:effectLst/>
                        <a:latin typeface="Calibri" panose="020F0502020204030204" pitchFamily="34" charset="0"/>
                      </a:endParaRPr>
                    </a:p>
                  </a:txBody>
                  <a:tcPr marL="9525" marR="9525" marT="9525" marB="0" anchor="ctr"/>
                </a:tc>
              </a:tr>
              <a:tr h="1027841">
                <a:tc>
                  <a:txBody>
                    <a:bodyPr/>
                    <a:lstStyle/>
                    <a:p>
                      <a:pPr algn="ctr" fontAlgn="b"/>
                      <a:r>
                        <a:rPr lang="en-US" sz="3200" b="1" u="none" strike="noStrike" dirty="0">
                          <a:effectLst/>
                        </a:rPr>
                        <a:t>Present at 1 Year Follow Up</a:t>
                      </a:r>
                      <a:endParaRPr lang="en-US" sz="3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dirty="0">
                          <a:effectLst/>
                        </a:rPr>
                        <a:t>14/28 (50%)</a:t>
                      </a:r>
                      <a:endParaRPr lang="en-US" sz="3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dirty="0">
                          <a:effectLst/>
                        </a:rPr>
                        <a:t>19/24 (79.17</a:t>
                      </a:r>
                      <a:r>
                        <a:rPr lang="en-US" sz="3200" u="none" strike="noStrike" dirty="0" smtClean="0">
                          <a:effectLst/>
                        </a:rPr>
                        <a:t>%)</a:t>
                      </a:r>
                      <a:endParaRPr lang="en-US" sz="3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3200" u="none" strike="noStrike" dirty="0">
                          <a:effectLst/>
                        </a:rPr>
                        <a:t>0.0043</a:t>
                      </a:r>
                      <a:endParaRPr lang="en-US" sz="32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graphicFrame>
        <p:nvGraphicFramePr>
          <p:cNvPr id="31" name="Chart 30"/>
          <p:cNvGraphicFramePr>
            <a:graphicFrameLocks/>
          </p:cNvGraphicFramePr>
          <p:nvPr>
            <p:extLst>
              <p:ext uri="{D42A27DB-BD31-4B8C-83A1-F6EECF244321}">
                <p14:modId xmlns:p14="http://schemas.microsoft.com/office/powerpoint/2010/main" val="2233301866"/>
              </p:ext>
            </p:extLst>
          </p:nvPr>
        </p:nvGraphicFramePr>
        <p:xfrm>
          <a:off x="415636" y="21847689"/>
          <a:ext cx="12053455" cy="100731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25218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3568</TotalTime>
  <Words>966</Words>
  <Application>Microsoft Office PowerPoint</Application>
  <PresentationFormat>Custom</PresentationFormat>
  <Paragraphs>133</Paragraphs>
  <Slides>1</Slides>
  <Notes>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Times New Roman</vt:lpstr>
      <vt:lpstr>Trebuchet MS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martin manoukian</cp:lastModifiedBy>
  <cp:revision>195</cp:revision>
  <cp:lastPrinted>2016-10-12T23:09:43Z</cp:lastPrinted>
  <dcterms:created xsi:type="dcterms:W3CDTF">2012-02-03T19:11:35Z</dcterms:created>
  <dcterms:modified xsi:type="dcterms:W3CDTF">2017-02-16T19:54:43Z</dcterms:modified>
</cp:coreProperties>
</file>